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22"/>
  </p:notesMasterIdLst>
  <p:handoutMasterIdLst>
    <p:handoutMasterId r:id="rId23"/>
  </p:handoutMasterIdLst>
  <p:sldIdLst>
    <p:sldId id="256" r:id="rId2"/>
    <p:sldId id="278" r:id="rId3"/>
    <p:sldId id="287" r:id="rId4"/>
    <p:sldId id="288" r:id="rId5"/>
    <p:sldId id="281" r:id="rId6"/>
    <p:sldId id="289" r:id="rId7"/>
    <p:sldId id="295" r:id="rId8"/>
    <p:sldId id="294" r:id="rId9"/>
    <p:sldId id="273" r:id="rId10"/>
    <p:sldId id="292" r:id="rId11"/>
    <p:sldId id="264" r:id="rId12"/>
    <p:sldId id="274" r:id="rId13"/>
    <p:sldId id="265" r:id="rId14"/>
    <p:sldId id="277" r:id="rId15"/>
    <p:sldId id="297" r:id="rId16"/>
    <p:sldId id="296" r:id="rId17"/>
    <p:sldId id="301" r:id="rId18"/>
    <p:sldId id="298" r:id="rId19"/>
    <p:sldId id="300" r:id="rId20"/>
    <p:sldId id="299"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383" autoAdjust="0"/>
  </p:normalViewPr>
  <p:slideViewPr>
    <p:cSldViewPr snapToGrid="0" snapToObjects="1">
      <p:cViewPr varScale="1">
        <p:scale>
          <a:sx n="53" d="100"/>
          <a:sy n="53" d="100"/>
        </p:scale>
        <p:origin x="-95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035E66-4951-ED49-BE58-CEAB0B757A51}"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B12CC1C3-5E3B-CA4E-9EC1-96360D93D192}">
      <dgm:prSet phldrT="[Text]"/>
      <dgm:spPr/>
      <dgm:t>
        <a:bodyPr/>
        <a:lstStyle/>
        <a:p>
          <a:r>
            <a:rPr lang="en-US" dirty="0" smtClean="0"/>
            <a:t>Problem Solving</a:t>
          </a:r>
          <a:endParaRPr lang="en-US" dirty="0"/>
        </a:p>
      </dgm:t>
    </dgm:pt>
    <dgm:pt modelId="{A4E14A3A-B3FC-6243-BE98-3DA888A25D60}" type="parTrans" cxnId="{E08B40A9-0321-A946-91CB-0B3814067F7F}">
      <dgm:prSet/>
      <dgm:spPr/>
      <dgm:t>
        <a:bodyPr/>
        <a:lstStyle/>
        <a:p>
          <a:endParaRPr lang="en-US"/>
        </a:p>
      </dgm:t>
    </dgm:pt>
    <dgm:pt modelId="{1D68EBDE-78F5-C540-9A3E-D786C5A97473}" type="sibTrans" cxnId="{E08B40A9-0321-A946-91CB-0B3814067F7F}">
      <dgm:prSet/>
      <dgm:spPr/>
      <dgm:t>
        <a:bodyPr/>
        <a:lstStyle/>
        <a:p>
          <a:endParaRPr lang="en-US"/>
        </a:p>
      </dgm:t>
    </dgm:pt>
    <dgm:pt modelId="{A0DB6734-CC3E-F140-9844-EBE67536F59D}">
      <dgm:prSet phldrT="[Text]"/>
      <dgm:spPr/>
      <dgm:t>
        <a:bodyPr/>
        <a:lstStyle/>
        <a:p>
          <a:r>
            <a:rPr lang="en-US" dirty="0" smtClean="0"/>
            <a:t>Rich Tasks</a:t>
          </a:r>
          <a:endParaRPr lang="en-US" dirty="0"/>
        </a:p>
      </dgm:t>
    </dgm:pt>
    <dgm:pt modelId="{F117AF16-DF82-F341-8A93-98F5F0336D3A}" type="parTrans" cxnId="{792AC8C8-AA07-AA4A-A5E3-BF1ED648DCC8}">
      <dgm:prSet/>
      <dgm:spPr/>
      <dgm:t>
        <a:bodyPr/>
        <a:lstStyle/>
        <a:p>
          <a:endParaRPr lang="en-US"/>
        </a:p>
      </dgm:t>
    </dgm:pt>
    <dgm:pt modelId="{A1AC23C0-93E7-AE45-A20E-689D5D50177B}" type="sibTrans" cxnId="{792AC8C8-AA07-AA4A-A5E3-BF1ED648DCC8}">
      <dgm:prSet/>
      <dgm:spPr/>
      <dgm:t>
        <a:bodyPr/>
        <a:lstStyle/>
        <a:p>
          <a:endParaRPr lang="en-US"/>
        </a:p>
      </dgm:t>
    </dgm:pt>
    <dgm:pt modelId="{0D903547-E089-E143-9131-25A60F2E410C}">
      <dgm:prSet phldrT="[Text]"/>
      <dgm:spPr/>
      <dgm:t>
        <a:bodyPr/>
        <a:lstStyle/>
        <a:p>
          <a:r>
            <a:rPr lang="en-US" dirty="0" smtClean="0"/>
            <a:t>Classroom Organization</a:t>
          </a:r>
          <a:endParaRPr lang="en-US" dirty="0"/>
        </a:p>
      </dgm:t>
    </dgm:pt>
    <dgm:pt modelId="{114580CA-F0B7-3846-BBF3-8C739B7C0811}" type="parTrans" cxnId="{36FB5FF7-1DB8-B048-AA54-B6D17DA0E4CA}">
      <dgm:prSet/>
      <dgm:spPr/>
      <dgm:t>
        <a:bodyPr/>
        <a:lstStyle/>
        <a:p>
          <a:endParaRPr lang="en-US"/>
        </a:p>
      </dgm:t>
    </dgm:pt>
    <dgm:pt modelId="{AA2F9279-CAC2-9445-BB21-61D9594CCBAD}" type="sibTrans" cxnId="{36FB5FF7-1DB8-B048-AA54-B6D17DA0E4CA}">
      <dgm:prSet/>
      <dgm:spPr/>
      <dgm:t>
        <a:bodyPr/>
        <a:lstStyle/>
        <a:p>
          <a:endParaRPr lang="en-US"/>
        </a:p>
      </dgm:t>
    </dgm:pt>
    <dgm:pt modelId="{C3B8F8A2-9DEC-304E-996D-6DADD80C956E}">
      <dgm:prSet phldrT="[Text]"/>
      <dgm:spPr/>
      <dgm:t>
        <a:bodyPr/>
        <a:lstStyle/>
        <a:p>
          <a:r>
            <a:rPr lang="en-US" dirty="0" smtClean="0"/>
            <a:t>PS Process</a:t>
          </a:r>
          <a:endParaRPr lang="en-US" dirty="0"/>
        </a:p>
      </dgm:t>
    </dgm:pt>
    <dgm:pt modelId="{C5C1C62E-4BA6-D343-AA86-2B2639E62093}" type="parTrans" cxnId="{BE840B86-57F1-014A-A3F6-139AA8423E4F}">
      <dgm:prSet/>
      <dgm:spPr/>
      <dgm:t>
        <a:bodyPr/>
        <a:lstStyle/>
        <a:p>
          <a:endParaRPr lang="en-US"/>
        </a:p>
      </dgm:t>
    </dgm:pt>
    <dgm:pt modelId="{7666B74E-7893-0049-953F-D0F0F924F48C}" type="sibTrans" cxnId="{BE840B86-57F1-014A-A3F6-139AA8423E4F}">
      <dgm:prSet/>
      <dgm:spPr/>
      <dgm:t>
        <a:bodyPr/>
        <a:lstStyle/>
        <a:p>
          <a:endParaRPr lang="en-US"/>
        </a:p>
      </dgm:t>
    </dgm:pt>
    <dgm:pt modelId="{AD8E03EA-DF23-7042-B977-73982ECC098B}">
      <dgm:prSet phldrT="[Text]"/>
      <dgm:spPr/>
      <dgm:t>
        <a:bodyPr/>
        <a:lstStyle/>
        <a:p>
          <a:r>
            <a:rPr lang="en-US" dirty="0" smtClean="0"/>
            <a:t>PS Strategies</a:t>
          </a:r>
          <a:endParaRPr lang="en-US" dirty="0"/>
        </a:p>
      </dgm:t>
    </dgm:pt>
    <dgm:pt modelId="{5783A035-3CB2-1C4A-A783-E691E6C7BADF}" type="parTrans" cxnId="{47F980E3-39B1-B84F-88EF-30870079F583}">
      <dgm:prSet/>
      <dgm:spPr/>
      <dgm:t>
        <a:bodyPr/>
        <a:lstStyle/>
        <a:p>
          <a:endParaRPr lang="en-US"/>
        </a:p>
      </dgm:t>
    </dgm:pt>
    <dgm:pt modelId="{C776FB40-A108-7249-A757-458CF78286DD}" type="sibTrans" cxnId="{47F980E3-39B1-B84F-88EF-30870079F583}">
      <dgm:prSet/>
      <dgm:spPr/>
      <dgm:t>
        <a:bodyPr/>
        <a:lstStyle/>
        <a:p>
          <a:endParaRPr lang="en-US"/>
        </a:p>
      </dgm:t>
    </dgm:pt>
    <dgm:pt modelId="{3DBA3869-21CB-9C4E-941E-89030BE5128E}">
      <dgm:prSet phldrT="[Text]"/>
      <dgm:spPr/>
      <dgm:t>
        <a:bodyPr/>
        <a:lstStyle/>
        <a:p>
          <a:r>
            <a:rPr lang="en-US" dirty="0" smtClean="0"/>
            <a:t>Facilitating Discussions</a:t>
          </a:r>
          <a:endParaRPr lang="en-US" dirty="0"/>
        </a:p>
      </dgm:t>
    </dgm:pt>
    <dgm:pt modelId="{395F3270-A59F-3642-BE40-188D7BB5A279}" type="parTrans" cxnId="{E33EA737-FA7F-F547-B200-B4CA62BB5F99}">
      <dgm:prSet/>
      <dgm:spPr/>
      <dgm:t>
        <a:bodyPr/>
        <a:lstStyle/>
        <a:p>
          <a:endParaRPr lang="en-US"/>
        </a:p>
      </dgm:t>
    </dgm:pt>
    <dgm:pt modelId="{7FB31AC2-4B54-4846-A56C-A0CC9E8AC8B0}" type="sibTrans" cxnId="{E33EA737-FA7F-F547-B200-B4CA62BB5F99}">
      <dgm:prSet/>
      <dgm:spPr/>
      <dgm:t>
        <a:bodyPr/>
        <a:lstStyle/>
        <a:p>
          <a:endParaRPr lang="en-US"/>
        </a:p>
      </dgm:t>
    </dgm:pt>
    <dgm:pt modelId="{3A2F2F58-4B14-4640-89C8-56EE71421AFA}">
      <dgm:prSet phldrT="[Text]"/>
      <dgm:spPr/>
      <dgm:t>
        <a:bodyPr/>
        <a:lstStyle/>
        <a:p>
          <a:r>
            <a:rPr lang="en-US" dirty="0" smtClean="0"/>
            <a:t>Climate</a:t>
          </a:r>
          <a:endParaRPr lang="en-US" dirty="0"/>
        </a:p>
      </dgm:t>
    </dgm:pt>
    <dgm:pt modelId="{222FF947-EA06-A54B-BAF8-026EAC964AAC}" type="parTrans" cxnId="{1485DC24-133D-A249-BAC9-D5ACA03AE1A8}">
      <dgm:prSet/>
      <dgm:spPr/>
      <dgm:t>
        <a:bodyPr/>
        <a:lstStyle/>
        <a:p>
          <a:endParaRPr lang="en-US"/>
        </a:p>
      </dgm:t>
    </dgm:pt>
    <dgm:pt modelId="{36B7A75E-C216-F040-904C-CAEACCD01807}" type="sibTrans" cxnId="{1485DC24-133D-A249-BAC9-D5ACA03AE1A8}">
      <dgm:prSet/>
      <dgm:spPr/>
      <dgm:t>
        <a:bodyPr/>
        <a:lstStyle/>
        <a:p>
          <a:endParaRPr lang="en-US"/>
        </a:p>
      </dgm:t>
    </dgm:pt>
    <dgm:pt modelId="{DB151D87-6022-7541-B8DF-3BF87AB64A9F}">
      <dgm:prSet phldrT="[Text]"/>
      <dgm:spPr/>
      <dgm:t>
        <a:bodyPr/>
        <a:lstStyle/>
        <a:p>
          <a:r>
            <a:rPr lang="en-US" dirty="0" smtClean="0"/>
            <a:t>Multiple Representations</a:t>
          </a:r>
          <a:endParaRPr lang="en-US" dirty="0"/>
        </a:p>
      </dgm:t>
    </dgm:pt>
    <dgm:pt modelId="{5CBAB871-24FD-CC41-813C-0B1D4E2DE552}" type="parTrans" cxnId="{D5F76FF6-6D76-BF49-B374-4429C48BE2C0}">
      <dgm:prSet/>
      <dgm:spPr/>
      <dgm:t>
        <a:bodyPr/>
        <a:lstStyle/>
        <a:p>
          <a:endParaRPr lang="en-US"/>
        </a:p>
      </dgm:t>
    </dgm:pt>
    <dgm:pt modelId="{6B549962-B20D-5E45-BECC-175BDD40D8E3}" type="sibTrans" cxnId="{D5F76FF6-6D76-BF49-B374-4429C48BE2C0}">
      <dgm:prSet/>
      <dgm:spPr/>
      <dgm:t>
        <a:bodyPr/>
        <a:lstStyle/>
        <a:p>
          <a:endParaRPr lang="en-US"/>
        </a:p>
      </dgm:t>
    </dgm:pt>
    <dgm:pt modelId="{ED5B76CA-E835-DD43-8CD9-F070EFE3215F}">
      <dgm:prSet phldrT="[Text]"/>
      <dgm:spPr/>
      <dgm:t>
        <a:bodyPr/>
        <a:lstStyle/>
        <a:p>
          <a:r>
            <a:rPr lang="en-US" dirty="0" smtClean="0"/>
            <a:t>ETC.</a:t>
          </a:r>
          <a:endParaRPr lang="en-US" dirty="0"/>
        </a:p>
      </dgm:t>
    </dgm:pt>
    <dgm:pt modelId="{C9D0AE6C-A54E-F244-AA66-357B7538273E}" type="parTrans" cxnId="{502C85C2-4D8A-454B-B7FE-9667BB0CE909}">
      <dgm:prSet/>
      <dgm:spPr/>
      <dgm:t>
        <a:bodyPr/>
        <a:lstStyle/>
        <a:p>
          <a:endParaRPr lang="en-US"/>
        </a:p>
      </dgm:t>
    </dgm:pt>
    <dgm:pt modelId="{1CD5283A-684A-304B-951B-3EAE47A69DB5}" type="sibTrans" cxnId="{502C85C2-4D8A-454B-B7FE-9667BB0CE909}">
      <dgm:prSet/>
      <dgm:spPr/>
      <dgm:t>
        <a:bodyPr/>
        <a:lstStyle/>
        <a:p>
          <a:endParaRPr lang="en-US"/>
        </a:p>
      </dgm:t>
    </dgm:pt>
    <dgm:pt modelId="{A1049D45-4383-9449-8467-C9D385379AA9}" type="pres">
      <dgm:prSet presAssocID="{5C035E66-4951-ED49-BE58-CEAB0B757A51}" presName="cycle" presStyleCnt="0">
        <dgm:presLayoutVars>
          <dgm:chMax val="1"/>
          <dgm:dir/>
          <dgm:animLvl val="ctr"/>
          <dgm:resizeHandles val="exact"/>
        </dgm:presLayoutVars>
      </dgm:prSet>
      <dgm:spPr/>
      <dgm:t>
        <a:bodyPr/>
        <a:lstStyle/>
        <a:p>
          <a:endParaRPr lang="en-US"/>
        </a:p>
      </dgm:t>
    </dgm:pt>
    <dgm:pt modelId="{6F4F751D-210C-674D-8A59-EC9D2A556996}" type="pres">
      <dgm:prSet presAssocID="{B12CC1C3-5E3B-CA4E-9EC1-96360D93D192}" presName="centerShape" presStyleLbl="node0" presStyleIdx="0" presStyleCnt="1"/>
      <dgm:spPr/>
      <dgm:t>
        <a:bodyPr/>
        <a:lstStyle/>
        <a:p>
          <a:endParaRPr lang="en-US"/>
        </a:p>
      </dgm:t>
    </dgm:pt>
    <dgm:pt modelId="{ED29920E-0CF8-7E4D-8377-A08AEF6BCEBA}" type="pres">
      <dgm:prSet presAssocID="{F117AF16-DF82-F341-8A93-98F5F0336D3A}" presName="parTrans" presStyleLbl="bgSibTrans2D1" presStyleIdx="0" presStyleCnt="8"/>
      <dgm:spPr/>
      <dgm:t>
        <a:bodyPr/>
        <a:lstStyle/>
        <a:p>
          <a:endParaRPr lang="en-US"/>
        </a:p>
      </dgm:t>
    </dgm:pt>
    <dgm:pt modelId="{D59A0F31-261D-A948-84E9-763782231F77}" type="pres">
      <dgm:prSet presAssocID="{A0DB6734-CC3E-F140-9844-EBE67536F59D}" presName="node" presStyleLbl="node1" presStyleIdx="0" presStyleCnt="8">
        <dgm:presLayoutVars>
          <dgm:bulletEnabled val="1"/>
        </dgm:presLayoutVars>
      </dgm:prSet>
      <dgm:spPr/>
      <dgm:t>
        <a:bodyPr/>
        <a:lstStyle/>
        <a:p>
          <a:endParaRPr lang="en-US"/>
        </a:p>
      </dgm:t>
    </dgm:pt>
    <dgm:pt modelId="{4A74FA00-2A51-2547-86FE-829D4B9CE39E}" type="pres">
      <dgm:prSet presAssocID="{5CBAB871-24FD-CC41-813C-0B1D4E2DE552}" presName="parTrans" presStyleLbl="bgSibTrans2D1" presStyleIdx="1" presStyleCnt="8"/>
      <dgm:spPr/>
      <dgm:t>
        <a:bodyPr/>
        <a:lstStyle/>
        <a:p>
          <a:endParaRPr lang="en-US"/>
        </a:p>
      </dgm:t>
    </dgm:pt>
    <dgm:pt modelId="{F03182C1-958D-354D-9640-92C3361EF571}" type="pres">
      <dgm:prSet presAssocID="{DB151D87-6022-7541-B8DF-3BF87AB64A9F}" presName="node" presStyleLbl="node1" presStyleIdx="1" presStyleCnt="8">
        <dgm:presLayoutVars>
          <dgm:bulletEnabled val="1"/>
        </dgm:presLayoutVars>
      </dgm:prSet>
      <dgm:spPr/>
      <dgm:t>
        <a:bodyPr/>
        <a:lstStyle/>
        <a:p>
          <a:endParaRPr lang="en-US"/>
        </a:p>
      </dgm:t>
    </dgm:pt>
    <dgm:pt modelId="{066D1988-D8F3-774F-BF48-5672C9D96660}" type="pres">
      <dgm:prSet presAssocID="{C5C1C62E-4BA6-D343-AA86-2B2639E62093}" presName="parTrans" presStyleLbl="bgSibTrans2D1" presStyleIdx="2" presStyleCnt="8"/>
      <dgm:spPr/>
      <dgm:t>
        <a:bodyPr/>
        <a:lstStyle/>
        <a:p>
          <a:endParaRPr lang="en-US"/>
        </a:p>
      </dgm:t>
    </dgm:pt>
    <dgm:pt modelId="{DB38095B-D1A4-574E-9283-F1FABC1C11F6}" type="pres">
      <dgm:prSet presAssocID="{C3B8F8A2-9DEC-304E-996D-6DADD80C956E}" presName="node" presStyleLbl="node1" presStyleIdx="2" presStyleCnt="8">
        <dgm:presLayoutVars>
          <dgm:bulletEnabled val="1"/>
        </dgm:presLayoutVars>
      </dgm:prSet>
      <dgm:spPr/>
      <dgm:t>
        <a:bodyPr/>
        <a:lstStyle/>
        <a:p>
          <a:endParaRPr lang="en-US"/>
        </a:p>
      </dgm:t>
    </dgm:pt>
    <dgm:pt modelId="{3471724F-09E1-C040-BBAF-2D32D38EBE34}" type="pres">
      <dgm:prSet presAssocID="{5783A035-3CB2-1C4A-A783-E691E6C7BADF}" presName="parTrans" presStyleLbl="bgSibTrans2D1" presStyleIdx="3" presStyleCnt="8"/>
      <dgm:spPr/>
      <dgm:t>
        <a:bodyPr/>
        <a:lstStyle/>
        <a:p>
          <a:endParaRPr lang="en-US"/>
        </a:p>
      </dgm:t>
    </dgm:pt>
    <dgm:pt modelId="{86B450A8-1E3E-CC41-A7CA-8429E5F877E3}" type="pres">
      <dgm:prSet presAssocID="{AD8E03EA-DF23-7042-B977-73982ECC098B}" presName="node" presStyleLbl="node1" presStyleIdx="3" presStyleCnt="8">
        <dgm:presLayoutVars>
          <dgm:bulletEnabled val="1"/>
        </dgm:presLayoutVars>
      </dgm:prSet>
      <dgm:spPr/>
      <dgm:t>
        <a:bodyPr/>
        <a:lstStyle/>
        <a:p>
          <a:endParaRPr lang="en-US"/>
        </a:p>
      </dgm:t>
    </dgm:pt>
    <dgm:pt modelId="{0AE9ED99-F091-2A4A-AD6A-2529D4C87FA3}" type="pres">
      <dgm:prSet presAssocID="{395F3270-A59F-3642-BE40-188D7BB5A279}" presName="parTrans" presStyleLbl="bgSibTrans2D1" presStyleIdx="4" presStyleCnt="8"/>
      <dgm:spPr/>
      <dgm:t>
        <a:bodyPr/>
        <a:lstStyle/>
        <a:p>
          <a:endParaRPr lang="en-US"/>
        </a:p>
      </dgm:t>
    </dgm:pt>
    <dgm:pt modelId="{61DAB21C-C7AB-EF45-833D-2AC6CBDA02B1}" type="pres">
      <dgm:prSet presAssocID="{3DBA3869-21CB-9C4E-941E-89030BE5128E}" presName="node" presStyleLbl="node1" presStyleIdx="4" presStyleCnt="8">
        <dgm:presLayoutVars>
          <dgm:bulletEnabled val="1"/>
        </dgm:presLayoutVars>
      </dgm:prSet>
      <dgm:spPr/>
      <dgm:t>
        <a:bodyPr/>
        <a:lstStyle/>
        <a:p>
          <a:endParaRPr lang="en-US"/>
        </a:p>
      </dgm:t>
    </dgm:pt>
    <dgm:pt modelId="{DC9232F4-950B-F34A-89B5-8FCB9D566ADD}" type="pres">
      <dgm:prSet presAssocID="{222FF947-EA06-A54B-BAF8-026EAC964AAC}" presName="parTrans" presStyleLbl="bgSibTrans2D1" presStyleIdx="5" presStyleCnt="8"/>
      <dgm:spPr/>
      <dgm:t>
        <a:bodyPr/>
        <a:lstStyle/>
        <a:p>
          <a:endParaRPr lang="en-US"/>
        </a:p>
      </dgm:t>
    </dgm:pt>
    <dgm:pt modelId="{D49A91EE-7BFB-644A-8AB2-9B53D8190FDC}" type="pres">
      <dgm:prSet presAssocID="{3A2F2F58-4B14-4640-89C8-56EE71421AFA}" presName="node" presStyleLbl="node1" presStyleIdx="5" presStyleCnt="8">
        <dgm:presLayoutVars>
          <dgm:bulletEnabled val="1"/>
        </dgm:presLayoutVars>
      </dgm:prSet>
      <dgm:spPr/>
      <dgm:t>
        <a:bodyPr/>
        <a:lstStyle/>
        <a:p>
          <a:endParaRPr lang="en-US"/>
        </a:p>
      </dgm:t>
    </dgm:pt>
    <dgm:pt modelId="{511C1BD6-AC01-A543-BF3C-357D0DD63FE4}" type="pres">
      <dgm:prSet presAssocID="{114580CA-F0B7-3846-BBF3-8C739B7C0811}" presName="parTrans" presStyleLbl="bgSibTrans2D1" presStyleIdx="6" presStyleCnt="8"/>
      <dgm:spPr/>
      <dgm:t>
        <a:bodyPr/>
        <a:lstStyle/>
        <a:p>
          <a:endParaRPr lang="en-US"/>
        </a:p>
      </dgm:t>
    </dgm:pt>
    <dgm:pt modelId="{5702151E-2ACF-C241-B91B-99C19D77345B}" type="pres">
      <dgm:prSet presAssocID="{0D903547-E089-E143-9131-25A60F2E410C}" presName="node" presStyleLbl="node1" presStyleIdx="6" presStyleCnt="8">
        <dgm:presLayoutVars>
          <dgm:bulletEnabled val="1"/>
        </dgm:presLayoutVars>
      </dgm:prSet>
      <dgm:spPr/>
      <dgm:t>
        <a:bodyPr/>
        <a:lstStyle/>
        <a:p>
          <a:endParaRPr lang="en-US"/>
        </a:p>
      </dgm:t>
    </dgm:pt>
    <dgm:pt modelId="{23EE5ECF-592E-874B-AA21-88A4DFEF9E5B}" type="pres">
      <dgm:prSet presAssocID="{C9D0AE6C-A54E-F244-AA66-357B7538273E}" presName="parTrans" presStyleLbl="bgSibTrans2D1" presStyleIdx="7" presStyleCnt="8"/>
      <dgm:spPr/>
      <dgm:t>
        <a:bodyPr/>
        <a:lstStyle/>
        <a:p>
          <a:endParaRPr lang="en-US"/>
        </a:p>
      </dgm:t>
    </dgm:pt>
    <dgm:pt modelId="{6AE80924-E91E-AE41-845B-BE8407E4BF52}" type="pres">
      <dgm:prSet presAssocID="{ED5B76CA-E835-DD43-8CD9-F070EFE3215F}" presName="node" presStyleLbl="node1" presStyleIdx="7" presStyleCnt="8">
        <dgm:presLayoutVars>
          <dgm:bulletEnabled val="1"/>
        </dgm:presLayoutVars>
      </dgm:prSet>
      <dgm:spPr/>
      <dgm:t>
        <a:bodyPr/>
        <a:lstStyle/>
        <a:p>
          <a:endParaRPr lang="en-US"/>
        </a:p>
      </dgm:t>
    </dgm:pt>
  </dgm:ptLst>
  <dgm:cxnLst>
    <dgm:cxn modelId="{E08B40A9-0321-A946-91CB-0B3814067F7F}" srcId="{5C035E66-4951-ED49-BE58-CEAB0B757A51}" destId="{B12CC1C3-5E3B-CA4E-9EC1-96360D93D192}" srcOrd="0" destOrd="0" parTransId="{A4E14A3A-B3FC-6243-BE98-3DA888A25D60}" sibTransId="{1D68EBDE-78F5-C540-9A3E-D786C5A97473}"/>
    <dgm:cxn modelId="{19ADA514-BF05-2841-840E-99FAB1AD2D5C}" type="presOf" srcId="{A0DB6734-CC3E-F140-9844-EBE67536F59D}" destId="{D59A0F31-261D-A948-84E9-763782231F77}" srcOrd="0" destOrd="0" presId="urn:microsoft.com/office/officeart/2005/8/layout/radial4"/>
    <dgm:cxn modelId="{792AC8C8-AA07-AA4A-A5E3-BF1ED648DCC8}" srcId="{B12CC1C3-5E3B-CA4E-9EC1-96360D93D192}" destId="{A0DB6734-CC3E-F140-9844-EBE67536F59D}" srcOrd="0" destOrd="0" parTransId="{F117AF16-DF82-F341-8A93-98F5F0336D3A}" sibTransId="{A1AC23C0-93E7-AE45-A20E-689D5D50177B}"/>
    <dgm:cxn modelId="{2070EA3A-5E48-E843-877F-0AE9D80A3338}" type="presOf" srcId="{5C035E66-4951-ED49-BE58-CEAB0B757A51}" destId="{A1049D45-4383-9449-8467-C9D385379AA9}" srcOrd="0" destOrd="0" presId="urn:microsoft.com/office/officeart/2005/8/layout/radial4"/>
    <dgm:cxn modelId="{9A5FDEEC-683E-884B-8788-57698C8977F1}" type="presOf" srcId="{C3B8F8A2-9DEC-304E-996D-6DADD80C956E}" destId="{DB38095B-D1A4-574E-9283-F1FABC1C11F6}" srcOrd="0" destOrd="0" presId="urn:microsoft.com/office/officeart/2005/8/layout/radial4"/>
    <dgm:cxn modelId="{0757D0E5-3218-8B4D-BBA5-C0DB4A471C44}" type="presOf" srcId="{DB151D87-6022-7541-B8DF-3BF87AB64A9F}" destId="{F03182C1-958D-354D-9640-92C3361EF571}" srcOrd="0" destOrd="0" presId="urn:microsoft.com/office/officeart/2005/8/layout/radial4"/>
    <dgm:cxn modelId="{4455981B-4591-3A41-B5EE-AC923B3B4A0B}" type="presOf" srcId="{5783A035-3CB2-1C4A-A783-E691E6C7BADF}" destId="{3471724F-09E1-C040-BBAF-2D32D38EBE34}" srcOrd="0" destOrd="0" presId="urn:microsoft.com/office/officeart/2005/8/layout/radial4"/>
    <dgm:cxn modelId="{502C85C2-4D8A-454B-B7FE-9667BB0CE909}" srcId="{B12CC1C3-5E3B-CA4E-9EC1-96360D93D192}" destId="{ED5B76CA-E835-DD43-8CD9-F070EFE3215F}" srcOrd="7" destOrd="0" parTransId="{C9D0AE6C-A54E-F244-AA66-357B7538273E}" sibTransId="{1CD5283A-684A-304B-951B-3EAE47A69DB5}"/>
    <dgm:cxn modelId="{5F703984-ADE2-7647-AAE5-DBB7C40AEAF1}" type="presOf" srcId="{3A2F2F58-4B14-4640-89C8-56EE71421AFA}" destId="{D49A91EE-7BFB-644A-8AB2-9B53D8190FDC}" srcOrd="0" destOrd="0" presId="urn:microsoft.com/office/officeart/2005/8/layout/radial4"/>
    <dgm:cxn modelId="{3D8A499D-DF2F-7D40-ABDC-3F7DA1F9C406}" type="presOf" srcId="{C5C1C62E-4BA6-D343-AA86-2B2639E62093}" destId="{066D1988-D8F3-774F-BF48-5672C9D96660}" srcOrd="0" destOrd="0" presId="urn:microsoft.com/office/officeart/2005/8/layout/radial4"/>
    <dgm:cxn modelId="{3107BBF4-0DDE-DC45-B52C-AE3A6B585B84}" type="presOf" srcId="{B12CC1C3-5E3B-CA4E-9EC1-96360D93D192}" destId="{6F4F751D-210C-674D-8A59-EC9D2A556996}" srcOrd="0" destOrd="0" presId="urn:microsoft.com/office/officeart/2005/8/layout/radial4"/>
    <dgm:cxn modelId="{36FB5FF7-1DB8-B048-AA54-B6D17DA0E4CA}" srcId="{B12CC1C3-5E3B-CA4E-9EC1-96360D93D192}" destId="{0D903547-E089-E143-9131-25A60F2E410C}" srcOrd="6" destOrd="0" parTransId="{114580CA-F0B7-3846-BBF3-8C739B7C0811}" sibTransId="{AA2F9279-CAC2-9445-BB21-61D9594CCBAD}"/>
    <dgm:cxn modelId="{AFB98F34-B0A2-3E4F-A93A-25A59D36660C}" type="presOf" srcId="{C9D0AE6C-A54E-F244-AA66-357B7538273E}" destId="{23EE5ECF-592E-874B-AA21-88A4DFEF9E5B}" srcOrd="0" destOrd="0" presId="urn:microsoft.com/office/officeart/2005/8/layout/radial4"/>
    <dgm:cxn modelId="{E548D722-24BD-E349-9502-E43AC54CBA7A}" type="presOf" srcId="{F117AF16-DF82-F341-8A93-98F5F0336D3A}" destId="{ED29920E-0CF8-7E4D-8377-A08AEF6BCEBA}" srcOrd="0" destOrd="0" presId="urn:microsoft.com/office/officeart/2005/8/layout/radial4"/>
    <dgm:cxn modelId="{1485DC24-133D-A249-BAC9-D5ACA03AE1A8}" srcId="{B12CC1C3-5E3B-CA4E-9EC1-96360D93D192}" destId="{3A2F2F58-4B14-4640-89C8-56EE71421AFA}" srcOrd="5" destOrd="0" parTransId="{222FF947-EA06-A54B-BAF8-026EAC964AAC}" sibTransId="{36B7A75E-C216-F040-904C-CAEACCD01807}"/>
    <dgm:cxn modelId="{AA05AA4F-D409-7F4C-A605-4FB52631EF17}" type="presOf" srcId="{0D903547-E089-E143-9131-25A60F2E410C}" destId="{5702151E-2ACF-C241-B91B-99C19D77345B}" srcOrd="0" destOrd="0" presId="urn:microsoft.com/office/officeart/2005/8/layout/radial4"/>
    <dgm:cxn modelId="{0405D0C5-9C39-3C4D-84D9-B9F09D592E22}" type="presOf" srcId="{395F3270-A59F-3642-BE40-188D7BB5A279}" destId="{0AE9ED99-F091-2A4A-AD6A-2529D4C87FA3}" srcOrd="0" destOrd="0" presId="urn:microsoft.com/office/officeart/2005/8/layout/radial4"/>
    <dgm:cxn modelId="{55D0C8FE-235B-734E-8B8A-B48B60E53D97}" type="presOf" srcId="{ED5B76CA-E835-DD43-8CD9-F070EFE3215F}" destId="{6AE80924-E91E-AE41-845B-BE8407E4BF52}" srcOrd="0" destOrd="0" presId="urn:microsoft.com/office/officeart/2005/8/layout/radial4"/>
    <dgm:cxn modelId="{D5F76FF6-6D76-BF49-B374-4429C48BE2C0}" srcId="{B12CC1C3-5E3B-CA4E-9EC1-96360D93D192}" destId="{DB151D87-6022-7541-B8DF-3BF87AB64A9F}" srcOrd="1" destOrd="0" parTransId="{5CBAB871-24FD-CC41-813C-0B1D4E2DE552}" sibTransId="{6B549962-B20D-5E45-BECC-175BDD40D8E3}"/>
    <dgm:cxn modelId="{C33596F1-775C-DE4A-8FC0-47834E2583B7}" type="presOf" srcId="{AD8E03EA-DF23-7042-B977-73982ECC098B}" destId="{86B450A8-1E3E-CC41-A7CA-8429E5F877E3}" srcOrd="0" destOrd="0" presId="urn:microsoft.com/office/officeart/2005/8/layout/radial4"/>
    <dgm:cxn modelId="{4C3A5FBC-4A33-2545-8C8E-57DB6CBB078B}" type="presOf" srcId="{222FF947-EA06-A54B-BAF8-026EAC964AAC}" destId="{DC9232F4-950B-F34A-89B5-8FCB9D566ADD}" srcOrd="0" destOrd="0" presId="urn:microsoft.com/office/officeart/2005/8/layout/radial4"/>
    <dgm:cxn modelId="{D61BEBE1-BE70-CC45-8913-3039C63F1C72}" type="presOf" srcId="{114580CA-F0B7-3846-BBF3-8C739B7C0811}" destId="{511C1BD6-AC01-A543-BF3C-357D0DD63FE4}" srcOrd="0" destOrd="0" presId="urn:microsoft.com/office/officeart/2005/8/layout/radial4"/>
    <dgm:cxn modelId="{BE840B86-57F1-014A-A3F6-139AA8423E4F}" srcId="{B12CC1C3-5E3B-CA4E-9EC1-96360D93D192}" destId="{C3B8F8A2-9DEC-304E-996D-6DADD80C956E}" srcOrd="2" destOrd="0" parTransId="{C5C1C62E-4BA6-D343-AA86-2B2639E62093}" sibTransId="{7666B74E-7893-0049-953F-D0F0F924F48C}"/>
    <dgm:cxn modelId="{45CBCE99-C434-0942-9AC6-06FF1C75BD01}" type="presOf" srcId="{3DBA3869-21CB-9C4E-941E-89030BE5128E}" destId="{61DAB21C-C7AB-EF45-833D-2AC6CBDA02B1}" srcOrd="0" destOrd="0" presId="urn:microsoft.com/office/officeart/2005/8/layout/radial4"/>
    <dgm:cxn modelId="{47F980E3-39B1-B84F-88EF-30870079F583}" srcId="{B12CC1C3-5E3B-CA4E-9EC1-96360D93D192}" destId="{AD8E03EA-DF23-7042-B977-73982ECC098B}" srcOrd="3" destOrd="0" parTransId="{5783A035-3CB2-1C4A-A783-E691E6C7BADF}" sibTransId="{C776FB40-A108-7249-A757-458CF78286DD}"/>
    <dgm:cxn modelId="{E33EA737-FA7F-F547-B200-B4CA62BB5F99}" srcId="{B12CC1C3-5E3B-CA4E-9EC1-96360D93D192}" destId="{3DBA3869-21CB-9C4E-941E-89030BE5128E}" srcOrd="4" destOrd="0" parTransId="{395F3270-A59F-3642-BE40-188D7BB5A279}" sibTransId="{7FB31AC2-4B54-4846-A56C-A0CC9E8AC8B0}"/>
    <dgm:cxn modelId="{87A06E16-1B14-E54C-8DA1-63CF80FBAD86}" type="presOf" srcId="{5CBAB871-24FD-CC41-813C-0B1D4E2DE552}" destId="{4A74FA00-2A51-2547-86FE-829D4B9CE39E}" srcOrd="0" destOrd="0" presId="urn:microsoft.com/office/officeart/2005/8/layout/radial4"/>
    <dgm:cxn modelId="{F0D30C95-1C11-1147-BCF4-3BBF4E411C9D}" type="presParOf" srcId="{A1049D45-4383-9449-8467-C9D385379AA9}" destId="{6F4F751D-210C-674D-8A59-EC9D2A556996}" srcOrd="0" destOrd="0" presId="urn:microsoft.com/office/officeart/2005/8/layout/radial4"/>
    <dgm:cxn modelId="{8831CEEF-1F7F-9C47-981C-CEE76D5733C7}" type="presParOf" srcId="{A1049D45-4383-9449-8467-C9D385379AA9}" destId="{ED29920E-0CF8-7E4D-8377-A08AEF6BCEBA}" srcOrd="1" destOrd="0" presId="urn:microsoft.com/office/officeart/2005/8/layout/radial4"/>
    <dgm:cxn modelId="{B580ECE0-6F2E-B94A-A6EF-2A42DC63A381}" type="presParOf" srcId="{A1049D45-4383-9449-8467-C9D385379AA9}" destId="{D59A0F31-261D-A948-84E9-763782231F77}" srcOrd="2" destOrd="0" presId="urn:microsoft.com/office/officeart/2005/8/layout/radial4"/>
    <dgm:cxn modelId="{A476ABAD-E568-FF4C-B60D-93366BE25BDC}" type="presParOf" srcId="{A1049D45-4383-9449-8467-C9D385379AA9}" destId="{4A74FA00-2A51-2547-86FE-829D4B9CE39E}" srcOrd="3" destOrd="0" presId="urn:microsoft.com/office/officeart/2005/8/layout/radial4"/>
    <dgm:cxn modelId="{B9B2FD33-1DB8-0F41-B2D2-79C78C540A1E}" type="presParOf" srcId="{A1049D45-4383-9449-8467-C9D385379AA9}" destId="{F03182C1-958D-354D-9640-92C3361EF571}" srcOrd="4" destOrd="0" presId="urn:microsoft.com/office/officeart/2005/8/layout/radial4"/>
    <dgm:cxn modelId="{30A57AE9-5ED2-DD47-8DBC-2E429AC965ED}" type="presParOf" srcId="{A1049D45-4383-9449-8467-C9D385379AA9}" destId="{066D1988-D8F3-774F-BF48-5672C9D96660}" srcOrd="5" destOrd="0" presId="urn:microsoft.com/office/officeart/2005/8/layout/radial4"/>
    <dgm:cxn modelId="{F7E4D50C-7DCE-4A4E-A403-7F6E8FCF3C10}" type="presParOf" srcId="{A1049D45-4383-9449-8467-C9D385379AA9}" destId="{DB38095B-D1A4-574E-9283-F1FABC1C11F6}" srcOrd="6" destOrd="0" presId="urn:microsoft.com/office/officeart/2005/8/layout/radial4"/>
    <dgm:cxn modelId="{531D9393-9A14-1748-973C-2FAE87A22BB4}" type="presParOf" srcId="{A1049D45-4383-9449-8467-C9D385379AA9}" destId="{3471724F-09E1-C040-BBAF-2D32D38EBE34}" srcOrd="7" destOrd="0" presId="urn:microsoft.com/office/officeart/2005/8/layout/radial4"/>
    <dgm:cxn modelId="{8715FE40-7E3B-D04C-8EDA-79EE45FECBA3}" type="presParOf" srcId="{A1049D45-4383-9449-8467-C9D385379AA9}" destId="{86B450A8-1E3E-CC41-A7CA-8429E5F877E3}" srcOrd="8" destOrd="0" presId="urn:microsoft.com/office/officeart/2005/8/layout/radial4"/>
    <dgm:cxn modelId="{E76E6A84-FEC9-384A-BEE6-A8244512A6AD}" type="presParOf" srcId="{A1049D45-4383-9449-8467-C9D385379AA9}" destId="{0AE9ED99-F091-2A4A-AD6A-2529D4C87FA3}" srcOrd="9" destOrd="0" presId="urn:microsoft.com/office/officeart/2005/8/layout/radial4"/>
    <dgm:cxn modelId="{7663E52F-57E1-8B4B-987A-DEE3E37DFCA2}" type="presParOf" srcId="{A1049D45-4383-9449-8467-C9D385379AA9}" destId="{61DAB21C-C7AB-EF45-833D-2AC6CBDA02B1}" srcOrd="10" destOrd="0" presId="urn:microsoft.com/office/officeart/2005/8/layout/radial4"/>
    <dgm:cxn modelId="{56B952A6-DB1C-6F48-B4DC-4A95AAFAE5C1}" type="presParOf" srcId="{A1049D45-4383-9449-8467-C9D385379AA9}" destId="{DC9232F4-950B-F34A-89B5-8FCB9D566ADD}" srcOrd="11" destOrd="0" presId="urn:microsoft.com/office/officeart/2005/8/layout/radial4"/>
    <dgm:cxn modelId="{7FDF836E-2205-034A-AB3C-FB5E1A8C7C44}" type="presParOf" srcId="{A1049D45-4383-9449-8467-C9D385379AA9}" destId="{D49A91EE-7BFB-644A-8AB2-9B53D8190FDC}" srcOrd="12" destOrd="0" presId="urn:microsoft.com/office/officeart/2005/8/layout/radial4"/>
    <dgm:cxn modelId="{F1BABB7D-A069-1F46-B1E1-B3B119E55BAE}" type="presParOf" srcId="{A1049D45-4383-9449-8467-C9D385379AA9}" destId="{511C1BD6-AC01-A543-BF3C-357D0DD63FE4}" srcOrd="13" destOrd="0" presId="urn:microsoft.com/office/officeart/2005/8/layout/radial4"/>
    <dgm:cxn modelId="{ABA63DB7-CA85-1748-9D14-0F9BC34E090B}" type="presParOf" srcId="{A1049D45-4383-9449-8467-C9D385379AA9}" destId="{5702151E-2ACF-C241-B91B-99C19D77345B}" srcOrd="14" destOrd="0" presId="urn:microsoft.com/office/officeart/2005/8/layout/radial4"/>
    <dgm:cxn modelId="{63A094A9-C522-9747-B4BD-389F86F5D610}" type="presParOf" srcId="{A1049D45-4383-9449-8467-C9D385379AA9}" destId="{23EE5ECF-592E-874B-AA21-88A4DFEF9E5B}" srcOrd="15" destOrd="0" presId="urn:microsoft.com/office/officeart/2005/8/layout/radial4"/>
    <dgm:cxn modelId="{2E0564C0-C6F7-2841-B582-B1190BD2FC19}" type="presParOf" srcId="{A1049D45-4383-9449-8467-C9D385379AA9}" destId="{6AE80924-E91E-AE41-845B-BE8407E4BF52}" srcOrd="1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4F751D-210C-674D-8A59-EC9D2A556996}">
      <dsp:nvSpPr>
        <dsp:cNvPr id="0" name=""/>
        <dsp:cNvSpPr/>
      </dsp:nvSpPr>
      <dsp:spPr>
        <a:xfrm>
          <a:off x="3096686" y="2818874"/>
          <a:ext cx="1721776" cy="1721776"/>
        </a:xfrm>
        <a:prstGeom prst="ellipse">
          <a:avLst/>
        </a:prstGeom>
        <a:gradFill rotWithShape="0">
          <a:gsLst>
            <a:gs pos="0">
              <a:schemeClr val="accent1">
                <a:hueOff val="0"/>
                <a:satOff val="0"/>
                <a:lumOff val="0"/>
                <a:alphaOff val="0"/>
              </a:schemeClr>
            </a:gs>
            <a:gs pos="100000">
              <a:schemeClr val="accent1">
                <a:hueOff val="0"/>
                <a:satOff val="0"/>
                <a:lumOff val="0"/>
                <a:alphaOff val="0"/>
                <a:shade val="48000"/>
                <a:satMod val="180000"/>
                <a:lumMod val="94000"/>
              </a:schemeClr>
            </a:gs>
            <a:gs pos="100000">
              <a:schemeClr val="accent1">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Problem Solving</a:t>
          </a:r>
          <a:endParaRPr lang="en-US" sz="2400" kern="1200" dirty="0"/>
        </a:p>
      </dsp:txBody>
      <dsp:txXfrm>
        <a:off x="3348834" y="3071022"/>
        <a:ext cx="1217480" cy="1217480"/>
      </dsp:txXfrm>
    </dsp:sp>
    <dsp:sp modelId="{ED29920E-0CF8-7E4D-8377-A08AEF6BCEBA}">
      <dsp:nvSpPr>
        <dsp:cNvPr id="0" name=""/>
        <dsp:cNvSpPr/>
      </dsp:nvSpPr>
      <dsp:spPr>
        <a:xfrm rot="10800000">
          <a:off x="679374" y="3434409"/>
          <a:ext cx="2284359" cy="490706"/>
        </a:xfrm>
        <a:prstGeom prst="leftArrow">
          <a:avLst>
            <a:gd name="adj1" fmla="val 60000"/>
            <a:gd name="adj2" fmla="val 50000"/>
          </a:avLst>
        </a:prstGeom>
        <a:gradFill rotWithShape="0">
          <a:gsLst>
            <a:gs pos="0">
              <a:schemeClr val="accent1">
                <a:tint val="60000"/>
                <a:hueOff val="0"/>
                <a:satOff val="0"/>
                <a:lumOff val="0"/>
                <a:alphaOff val="0"/>
              </a:schemeClr>
            </a:gs>
            <a:gs pos="100000">
              <a:schemeClr val="accent1">
                <a:tint val="60000"/>
                <a:hueOff val="0"/>
                <a:satOff val="0"/>
                <a:lumOff val="0"/>
                <a:alphaOff val="0"/>
                <a:shade val="48000"/>
                <a:satMod val="180000"/>
                <a:lumMod val="94000"/>
              </a:schemeClr>
            </a:gs>
            <a:gs pos="100000">
              <a:schemeClr val="accent1">
                <a:tint val="60000"/>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dsp:spPr>
      <dsp:style>
        <a:lnRef idx="0">
          <a:scrgbClr r="0" g="0" b="0"/>
        </a:lnRef>
        <a:fillRef idx="3">
          <a:scrgbClr r="0" g="0" b="0"/>
        </a:fillRef>
        <a:effectRef idx="2">
          <a:scrgbClr r="0" g="0" b="0"/>
        </a:effectRef>
        <a:fontRef idx="minor">
          <a:schemeClr val="lt1"/>
        </a:fontRef>
      </dsp:style>
    </dsp:sp>
    <dsp:sp modelId="{D59A0F31-261D-A948-84E9-763782231F77}">
      <dsp:nvSpPr>
        <dsp:cNvPr id="0" name=""/>
        <dsp:cNvSpPr/>
      </dsp:nvSpPr>
      <dsp:spPr>
        <a:xfrm>
          <a:off x="76753" y="3197665"/>
          <a:ext cx="1205243" cy="964195"/>
        </a:xfrm>
        <a:prstGeom prst="roundRect">
          <a:avLst>
            <a:gd name="adj" fmla="val 10000"/>
          </a:avLst>
        </a:prstGeom>
        <a:gradFill rotWithShape="0">
          <a:gsLst>
            <a:gs pos="0">
              <a:schemeClr val="accent1">
                <a:hueOff val="0"/>
                <a:satOff val="0"/>
                <a:lumOff val="0"/>
                <a:alphaOff val="0"/>
              </a:schemeClr>
            </a:gs>
            <a:gs pos="100000">
              <a:schemeClr val="accent1">
                <a:hueOff val="0"/>
                <a:satOff val="0"/>
                <a:lumOff val="0"/>
                <a:alphaOff val="0"/>
                <a:shade val="48000"/>
                <a:satMod val="180000"/>
                <a:lumMod val="94000"/>
              </a:schemeClr>
            </a:gs>
            <a:gs pos="100000">
              <a:schemeClr val="accent1">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dirty="0" smtClean="0"/>
            <a:t>Rich Tasks</a:t>
          </a:r>
          <a:endParaRPr lang="en-US" sz="1200" kern="1200" dirty="0"/>
        </a:p>
      </dsp:txBody>
      <dsp:txXfrm>
        <a:off x="104993" y="3225905"/>
        <a:ext cx="1148763" cy="907715"/>
      </dsp:txXfrm>
    </dsp:sp>
    <dsp:sp modelId="{4A74FA00-2A51-2547-86FE-829D4B9CE39E}">
      <dsp:nvSpPr>
        <dsp:cNvPr id="0" name=""/>
        <dsp:cNvSpPr/>
      </dsp:nvSpPr>
      <dsp:spPr>
        <a:xfrm rot="12342857">
          <a:off x="890907" y="2507625"/>
          <a:ext cx="2284359" cy="490706"/>
        </a:xfrm>
        <a:prstGeom prst="leftArrow">
          <a:avLst>
            <a:gd name="adj1" fmla="val 60000"/>
            <a:gd name="adj2" fmla="val 50000"/>
          </a:avLst>
        </a:prstGeom>
        <a:gradFill rotWithShape="0">
          <a:gsLst>
            <a:gs pos="0">
              <a:schemeClr val="accent1">
                <a:tint val="60000"/>
                <a:hueOff val="0"/>
                <a:satOff val="0"/>
                <a:lumOff val="0"/>
                <a:alphaOff val="0"/>
              </a:schemeClr>
            </a:gs>
            <a:gs pos="100000">
              <a:schemeClr val="accent1">
                <a:tint val="60000"/>
                <a:hueOff val="0"/>
                <a:satOff val="0"/>
                <a:lumOff val="0"/>
                <a:alphaOff val="0"/>
                <a:shade val="48000"/>
                <a:satMod val="180000"/>
                <a:lumMod val="94000"/>
              </a:schemeClr>
            </a:gs>
            <a:gs pos="100000">
              <a:schemeClr val="accent1">
                <a:tint val="60000"/>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dsp:spPr>
      <dsp:style>
        <a:lnRef idx="0">
          <a:scrgbClr r="0" g="0" b="0"/>
        </a:lnRef>
        <a:fillRef idx="3">
          <a:scrgbClr r="0" g="0" b="0"/>
        </a:fillRef>
        <a:effectRef idx="2">
          <a:scrgbClr r="0" g="0" b="0"/>
        </a:effectRef>
        <a:fontRef idx="minor">
          <a:schemeClr val="lt1"/>
        </a:fontRef>
      </dsp:style>
    </dsp:sp>
    <dsp:sp modelId="{F03182C1-958D-354D-9640-92C3361EF571}">
      <dsp:nvSpPr>
        <dsp:cNvPr id="0" name=""/>
        <dsp:cNvSpPr/>
      </dsp:nvSpPr>
      <dsp:spPr>
        <a:xfrm>
          <a:off x="401396" y="1775307"/>
          <a:ext cx="1205243" cy="964195"/>
        </a:xfrm>
        <a:prstGeom prst="roundRect">
          <a:avLst>
            <a:gd name="adj" fmla="val 10000"/>
          </a:avLst>
        </a:prstGeom>
        <a:gradFill rotWithShape="0">
          <a:gsLst>
            <a:gs pos="0">
              <a:schemeClr val="accent1">
                <a:hueOff val="0"/>
                <a:satOff val="0"/>
                <a:lumOff val="0"/>
                <a:alphaOff val="0"/>
              </a:schemeClr>
            </a:gs>
            <a:gs pos="100000">
              <a:schemeClr val="accent1">
                <a:hueOff val="0"/>
                <a:satOff val="0"/>
                <a:lumOff val="0"/>
                <a:alphaOff val="0"/>
                <a:shade val="48000"/>
                <a:satMod val="180000"/>
                <a:lumMod val="94000"/>
              </a:schemeClr>
            </a:gs>
            <a:gs pos="100000">
              <a:schemeClr val="accent1">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dirty="0" smtClean="0"/>
            <a:t>Multiple Representations</a:t>
          </a:r>
          <a:endParaRPr lang="en-US" sz="1200" kern="1200" dirty="0"/>
        </a:p>
      </dsp:txBody>
      <dsp:txXfrm>
        <a:off x="429636" y="1803547"/>
        <a:ext cx="1148763" cy="907715"/>
      </dsp:txXfrm>
    </dsp:sp>
    <dsp:sp modelId="{066D1988-D8F3-774F-BF48-5672C9D96660}">
      <dsp:nvSpPr>
        <dsp:cNvPr id="0" name=""/>
        <dsp:cNvSpPr/>
      </dsp:nvSpPr>
      <dsp:spPr>
        <a:xfrm rot="13885714">
          <a:off x="1483608" y="1764401"/>
          <a:ext cx="2284359" cy="490706"/>
        </a:xfrm>
        <a:prstGeom prst="leftArrow">
          <a:avLst>
            <a:gd name="adj1" fmla="val 60000"/>
            <a:gd name="adj2" fmla="val 50000"/>
          </a:avLst>
        </a:prstGeom>
        <a:gradFill rotWithShape="0">
          <a:gsLst>
            <a:gs pos="0">
              <a:schemeClr val="accent1">
                <a:tint val="60000"/>
                <a:hueOff val="0"/>
                <a:satOff val="0"/>
                <a:lumOff val="0"/>
                <a:alphaOff val="0"/>
              </a:schemeClr>
            </a:gs>
            <a:gs pos="100000">
              <a:schemeClr val="accent1">
                <a:tint val="60000"/>
                <a:hueOff val="0"/>
                <a:satOff val="0"/>
                <a:lumOff val="0"/>
                <a:alphaOff val="0"/>
                <a:shade val="48000"/>
                <a:satMod val="180000"/>
                <a:lumMod val="94000"/>
              </a:schemeClr>
            </a:gs>
            <a:gs pos="100000">
              <a:schemeClr val="accent1">
                <a:tint val="60000"/>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dsp:spPr>
      <dsp:style>
        <a:lnRef idx="0">
          <a:scrgbClr r="0" g="0" b="0"/>
        </a:lnRef>
        <a:fillRef idx="3">
          <a:scrgbClr r="0" g="0" b="0"/>
        </a:fillRef>
        <a:effectRef idx="2">
          <a:scrgbClr r="0" g="0" b="0"/>
        </a:effectRef>
        <a:fontRef idx="minor">
          <a:schemeClr val="lt1"/>
        </a:fontRef>
      </dsp:style>
    </dsp:sp>
    <dsp:sp modelId="{DB38095B-D1A4-574E-9283-F1FABC1C11F6}">
      <dsp:nvSpPr>
        <dsp:cNvPr id="0" name=""/>
        <dsp:cNvSpPr/>
      </dsp:nvSpPr>
      <dsp:spPr>
        <a:xfrm>
          <a:off x="1311028" y="634665"/>
          <a:ext cx="1205243" cy="964195"/>
        </a:xfrm>
        <a:prstGeom prst="roundRect">
          <a:avLst>
            <a:gd name="adj" fmla="val 10000"/>
          </a:avLst>
        </a:prstGeom>
        <a:gradFill rotWithShape="0">
          <a:gsLst>
            <a:gs pos="0">
              <a:schemeClr val="accent1">
                <a:hueOff val="0"/>
                <a:satOff val="0"/>
                <a:lumOff val="0"/>
                <a:alphaOff val="0"/>
              </a:schemeClr>
            </a:gs>
            <a:gs pos="100000">
              <a:schemeClr val="accent1">
                <a:hueOff val="0"/>
                <a:satOff val="0"/>
                <a:lumOff val="0"/>
                <a:alphaOff val="0"/>
                <a:shade val="48000"/>
                <a:satMod val="180000"/>
                <a:lumMod val="94000"/>
              </a:schemeClr>
            </a:gs>
            <a:gs pos="100000">
              <a:schemeClr val="accent1">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dirty="0" smtClean="0"/>
            <a:t>PS Process</a:t>
          </a:r>
          <a:endParaRPr lang="en-US" sz="1200" kern="1200" dirty="0"/>
        </a:p>
      </dsp:txBody>
      <dsp:txXfrm>
        <a:off x="1339268" y="662905"/>
        <a:ext cx="1148763" cy="907715"/>
      </dsp:txXfrm>
    </dsp:sp>
    <dsp:sp modelId="{3471724F-09E1-C040-BBAF-2D32D38EBE34}">
      <dsp:nvSpPr>
        <dsp:cNvPr id="0" name=""/>
        <dsp:cNvSpPr/>
      </dsp:nvSpPr>
      <dsp:spPr>
        <a:xfrm rot="15428571">
          <a:off x="2340085" y="1351943"/>
          <a:ext cx="2284359" cy="490706"/>
        </a:xfrm>
        <a:prstGeom prst="leftArrow">
          <a:avLst>
            <a:gd name="adj1" fmla="val 60000"/>
            <a:gd name="adj2" fmla="val 50000"/>
          </a:avLst>
        </a:prstGeom>
        <a:gradFill rotWithShape="0">
          <a:gsLst>
            <a:gs pos="0">
              <a:schemeClr val="accent1">
                <a:tint val="60000"/>
                <a:hueOff val="0"/>
                <a:satOff val="0"/>
                <a:lumOff val="0"/>
                <a:alphaOff val="0"/>
              </a:schemeClr>
            </a:gs>
            <a:gs pos="100000">
              <a:schemeClr val="accent1">
                <a:tint val="60000"/>
                <a:hueOff val="0"/>
                <a:satOff val="0"/>
                <a:lumOff val="0"/>
                <a:alphaOff val="0"/>
                <a:shade val="48000"/>
                <a:satMod val="180000"/>
                <a:lumMod val="94000"/>
              </a:schemeClr>
            </a:gs>
            <a:gs pos="100000">
              <a:schemeClr val="accent1">
                <a:tint val="60000"/>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dsp:spPr>
      <dsp:style>
        <a:lnRef idx="0">
          <a:scrgbClr r="0" g="0" b="0"/>
        </a:lnRef>
        <a:fillRef idx="3">
          <a:scrgbClr r="0" g="0" b="0"/>
        </a:fillRef>
        <a:effectRef idx="2">
          <a:scrgbClr r="0" g="0" b="0"/>
        </a:effectRef>
        <a:fontRef idx="minor">
          <a:schemeClr val="lt1"/>
        </a:fontRef>
      </dsp:style>
    </dsp:sp>
    <dsp:sp modelId="{86B450A8-1E3E-CC41-A7CA-8429E5F877E3}">
      <dsp:nvSpPr>
        <dsp:cNvPr id="0" name=""/>
        <dsp:cNvSpPr/>
      </dsp:nvSpPr>
      <dsp:spPr>
        <a:xfrm>
          <a:off x="2625484" y="1656"/>
          <a:ext cx="1205243" cy="964195"/>
        </a:xfrm>
        <a:prstGeom prst="roundRect">
          <a:avLst>
            <a:gd name="adj" fmla="val 10000"/>
          </a:avLst>
        </a:prstGeom>
        <a:gradFill rotWithShape="0">
          <a:gsLst>
            <a:gs pos="0">
              <a:schemeClr val="accent1">
                <a:hueOff val="0"/>
                <a:satOff val="0"/>
                <a:lumOff val="0"/>
                <a:alphaOff val="0"/>
              </a:schemeClr>
            </a:gs>
            <a:gs pos="100000">
              <a:schemeClr val="accent1">
                <a:hueOff val="0"/>
                <a:satOff val="0"/>
                <a:lumOff val="0"/>
                <a:alphaOff val="0"/>
                <a:shade val="48000"/>
                <a:satMod val="180000"/>
                <a:lumMod val="94000"/>
              </a:schemeClr>
            </a:gs>
            <a:gs pos="100000">
              <a:schemeClr val="accent1">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dirty="0" smtClean="0"/>
            <a:t>PS Strategies</a:t>
          </a:r>
          <a:endParaRPr lang="en-US" sz="1200" kern="1200" dirty="0"/>
        </a:p>
      </dsp:txBody>
      <dsp:txXfrm>
        <a:off x="2653724" y="29896"/>
        <a:ext cx="1148763" cy="907715"/>
      </dsp:txXfrm>
    </dsp:sp>
    <dsp:sp modelId="{0AE9ED99-F091-2A4A-AD6A-2529D4C87FA3}">
      <dsp:nvSpPr>
        <dsp:cNvPr id="0" name=""/>
        <dsp:cNvSpPr/>
      </dsp:nvSpPr>
      <dsp:spPr>
        <a:xfrm rot="16971429">
          <a:off x="3290704" y="1351943"/>
          <a:ext cx="2284359" cy="490706"/>
        </a:xfrm>
        <a:prstGeom prst="leftArrow">
          <a:avLst>
            <a:gd name="adj1" fmla="val 60000"/>
            <a:gd name="adj2" fmla="val 50000"/>
          </a:avLst>
        </a:prstGeom>
        <a:gradFill rotWithShape="0">
          <a:gsLst>
            <a:gs pos="0">
              <a:schemeClr val="accent1">
                <a:tint val="60000"/>
                <a:hueOff val="0"/>
                <a:satOff val="0"/>
                <a:lumOff val="0"/>
                <a:alphaOff val="0"/>
              </a:schemeClr>
            </a:gs>
            <a:gs pos="100000">
              <a:schemeClr val="accent1">
                <a:tint val="60000"/>
                <a:hueOff val="0"/>
                <a:satOff val="0"/>
                <a:lumOff val="0"/>
                <a:alphaOff val="0"/>
                <a:shade val="48000"/>
                <a:satMod val="180000"/>
                <a:lumMod val="94000"/>
              </a:schemeClr>
            </a:gs>
            <a:gs pos="100000">
              <a:schemeClr val="accent1">
                <a:tint val="60000"/>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dsp:spPr>
      <dsp:style>
        <a:lnRef idx="0">
          <a:scrgbClr r="0" g="0" b="0"/>
        </a:lnRef>
        <a:fillRef idx="3">
          <a:scrgbClr r="0" g="0" b="0"/>
        </a:fillRef>
        <a:effectRef idx="2">
          <a:scrgbClr r="0" g="0" b="0"/>
        </a:effectRef>
        <a:fontRef idx="minor">
          <a:schemeClr val="lt1"/>
        </a:fontRef>
      </dsp:style>
    </dsp:sp>
    <dsp:sp modelId="{61DAB21C-C7AB-EF45-833D-2AC6CBDA02B1}">
      <dsp:nvSpPr>
        <dsp:cNvPr id="0" name=""/>
        <dsp:cNvSpPr/>
      </dsp:nvSpPr>
      <dsp:spPr>
        <a:xfrm>
          <a:off x="4084420" y="1656"/>
          <a:ext cx="1205243" cy="964195"/>
        </a:xfrm>
        <a:prstGeom prst="roundRect">
          <a:avLst>
            <a:gd name="adj" fmla="val 10000"/>
          </a:avLst>
        </a:prstGeom>
        <a:gradFill rotWithShape="0">
          <a:gsLst>
            <a:gs pos="0">
              <a:schemeClr val="accent1">
                <a:hueOff val="0"/>
                <a:satOff val="0"/>
                <a:lumOff val="0"/>
                <a:alphaOff val="0"/>
              </a:schemeClr>
            </a:gs>
            <a:gs pos="100000">
              <a:schemeClr val="accent1">
                <a:hueOff val="0"/>
                <a:satOff val="0"/>
                <a:lumOff val="0"/>
                <a:alphaOff val="0"/>
                <a:shade val="48000"/>
                <a:satMod val="180000"/>
                <a:lumMod val="94000"/>
              </a:schemeClr>
            </a:gs>
            <a:gs pos="100000">
              <a:schemeClr val="accent1">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dirty="0" smtClean="0"/>
            <a:t>Facilitating Discussions</a:t>
          </a:r>
          <a:endParaRPr lang="en-US" sz="1200" kern="1200" dirty="0"/>
        </a:p>
      </dsp:txBody>
      <dsp:txXfrm>
        <a:off x="4112660" y="29896"/>
        <a:ext cx="1148763" cy="907715"/>
      </dsp:txXfrm>
    </dsp:sp>
    <dsp:sp modelId="{DC9232F4-950B-F34A-89B5-8FCB9D566ADD}">
      <dsp:nvSpPr>
        <dsp:cNvPr id="0" name=""/>
        <dsp:cNvSpPr/>
      </dsp:nvSpPr>
      <dsp:spPr>
        <a:xfrm rot="18514286">
          <a:off x="4147181" y="1764401"/>
          <a:ext cx="2284359" cy="490706"/>
        </a:xfrm>
        <a:prstGeom prst="leftArrow">
          <a:avLst>
            <a:gd name="adj1" fmla="val 60000"/>
            <a:gd name="adj2" fmla="val 50000"/>
          </a:avLst>
        </a:prstGeom>
        <a:gradFill rotWithShape="0">
          <a:gsLst>
            <a:gs pos="0">
              <a:schemeClr val="accent1">
                <a:tint val="60000"/>
                <a:hueOff val="0"/>
                <a:satOff val="0"/>
                <a:lumOff val="0"/>
                <a:alphaOff val="0"/>
              </a:schemeClr>
            </a:gs>
            <a:gs pos="100000">
              <a:schemeClr val="accent1">
                <a:tint val="60000"/>
                <a:hueOff val="0"/>
                <a:satOff val="0"/>
                <a:lumOff val="0"/>
                <a:alphaOff val="0"/>
                <a:shade val="48000"/>
                <a:satMod val="180000"/>
                <a:lumMod val="94000"/>
              </a:schemeClr>
            </a:gs>
            <a:gs pos="100000">
              <a:schemeClr val="accent1">
                <a:tint val="60000"/>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dsp:spPr>
      <dsp:style>
        <a:lnRef idx="0">
          <a:scrgbClr r="0" g="0" b="0"/>
        </a:lnRef>
        <a:fillRef idx="3">
          <a:scrgbClr r="0" g="0" b="0"/>
        </a:fillRef>
        <a:effectRef idx="2">
          <a:scrgbClr r="0" g="0" b="0"/>
        </a:effectRef>
        <a:fontRef idx="minor">
          <a:schemeClr val="lt1"/>
        </a:fontRef>
      </dsp:style>
    </dsp:sp>
    <dsp:sp modelId="{D49A91EE-7BFB-644A-8AB2-9B53D8190FDC}">
      <dsp:nvSpPr>
        <dsp:cNvPr id="0" name=""/>
        <dsp:cNvSpPr/>
      </dsp:nvSpPr>
      <dsp:spPr>
        <a:xfrm>
          <a:off x="5398876" y="634665"/>
          <a:ext cx="1205243" cy="964195"/>
        </a:xfrm>
        <a:prstGeom prst="roundRect">
          <a:avLst>
            <a:gd name="adj" fmla="val 10000"/>
          </a:avLst>
        </a:prstGeom>
        <a:gradFill rotWithShape="0">
          <a:gsLst>
            <a:gs pos="0">
              <a:schemeClr val="accent1">
                <a:hueOff val="0"/>
                <a:satOff val="0"/>
                <a:lumOff val="0"/>
                <a:alphaOff val="0"/>
              </a:schemeClr>
            </a:gs>
            <a:gs pos="100000">
              <a:schemeClr val="accent1">
                <a:hueOff val="0"/>
                <a:satOff val="0"/>
                <a:lumOff val="0"/>
                <a:alphaOff val="0"/>
                <a:shade val="48000"/>
                <a:satMod val="180000"/>
                <a:lumMod val="94000"/>
              </a:schemeClr>
            </a:gs>
            <a:gs pos="100000">
              <a:schemeClr val="accent1">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dirty="0" smtClean="0"/>
            <a:t>Climate</a:t>
          </a:r>
          <a:endParaRPr lang="en-US" sz="1200" kern="1200" dirty="0"/>
        </a:p>
      </dsp:txBody>
      <dsp:txXfrm>
        <a:off x="5427116" y="662905"/>
        <a:ext cx="1148763" cy="907715"/>
      </dsp:txXfrm>
    </dsp:sp>
    <dsp:sp modelId="{511C1BD6-AC01-A543-BF3C-357D0DD63FE4}">
      <dsp:nvSpPr>
        <dsp:cNvPr id="0" name=""/>
        <dsp:cNvSpPr/>
      </dsp:nvSpPr>
      <dsp:spPr>
        <a:xfrm rot="20057143">
          <a:off x="4739882" y="2507625"/>
          <a:ext cx="2284359" cy="490706"/>
        </a:xfrm>
        <a:prstGeom prst="leftArrow">
          <a:avLst>
            <a:gd name="adj1" fmla="val 60000"/>
            <a:gd name="adj2" fmla="val 50000"/>
          </a:avLst>
        </a:prstGeom>
        <a:gradFill rotWithShape="0">
          <a:gsLst>
            <a:gs pos="0">
              <a:schemeClr val="accent1">
                <a:tint val="60000"/>
                <a:hueOff val="0"/>
                <a:satOff val="0"/>
                <a:lumOff val="0"/>
                <a:alphaOff val="0"/>
              </a:schemeClr>
            </a:gs>
            <a:gs pos="100000">
              <a:schemeClr val="accent1">
                <a:tint val="60000"/>
                <a:hueOff val="0"/>
                <a:satOff val="0"/>
                <a:lumOff val="0"/>
                <a:alphaOff val="0"/>
                <a:shade val="48000"/>
                <a:satMod val="180000"/>
                <a:lumMod val="94000"/>
              </a:schemeClr>
            </a:gs>
            <a:gs pos="100000">
              <a:schemeClr val="accent1">
                <a:tint val="60000"/>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dsp:spPr>
      <dsp:style>
        <a:lnRef idx="0">
          <a:scrgbClr r="0" g="0" b="0"/>
        </a:lnRef>
        <a:fillRef idx="3">
          <a:scrgbClr r="0" g="0" b="0"/>
        </a:fillRef>
        <a:effectRef idx="2">
          <a:scrgbClr r="0" g="0" b="0"/>
        </a:effectRef>
        <a:fontRef idx="minor">
          <a:schemeClr val="lt1"/>
        </a:fontRef>
      </dsp:style>
    </dsp:sp>
    <dsp:sp modelId="{5702151E-2ACF-C241-B91B-99C19D77345B}">
      <dsp:nvSpPr>
        <dsp:cNvPr id="0" name=""/>
        <dsp:cNvSpPr/>
      </dsp:nvSpPr>
      <dsp:spPr>
        <a:xfrm>
          <a:off x="6308508" y="1775307"/>
          <a:ext cx="1205243" cy="964195"/>
        </a:xfrm>
        <a:prstGeom prst="roundRect">
          <a:avLst>
            <a:gd name="adj" fmla="val 10000"/>
          </a:avLst>
        </a:prstGeom>
        <a:gradFill rotWithShape="0">
          <a:gsLst>
            <a:gs pos="0">
              <a:schemeClr val="accent1">
                <a:hueOff val="0"/>
                <a:satOff val="0"/>
                <a:lumOff val="0"/>
                <a:alphaOff val="0"/>
              </a:schemeClr>
            </a:gs>
            <a:gs pos="100000">
              <a:schemeClr val="accent1">
                <a:hueOff val="0"/>
                <a:satOff val="0"/>
                <a:lumOff val="0"/>
                <a:alphaOff val="0"/>
                <a:shade val="48000"/>
                <a:satMod val="180000"/>
                <a:lumMod val="94000"/>
              </a:schemeClr>
            </a:gs>
            <a:gs pos="100000">
              <a:schemeClr val="accent1">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dirty="0" smtClean="0"/>
            <a:t>Classroom Organization</a:t>
          </a:r>
          <a:endParaRPr lang="en-US" sz="1200" kern="1200" dirty="0"/>
        </a:p>
      </dsp:txBody>
      <dsp:txXfrm>
        <a:off x="6336748" y="1803547"/>
        <a:ext cx="1148763" cy="907715"/>
      </dsp:txXfrm>
    </dsp:sp>
    <dsp:sp modelId="{23EE5ECF-592E-874B-AA21-88A4DFEF9E5B}">
      <dsp:nvSpPr>
        <dsp:cNvPr id="0" name=""/>
        <dsp:cNvSpPr/>
      </dsp:nvSpPr>
      <dsp:spPr>
        <a:xfrm>
          <a:off x="4951415" y="3434409"/>
          <a:ext cx="2284359" cy="490706"/>
        </a:xfrm>
        <a:prstGeom prst="leftArrow">
          <a:avLst>
            <a:gd name="adj1" fmla="val 60000"/>
            <a:gd name="adj2" fmla="val 50000"/>
          </a:avLst>
        </a:prstGeom>
        <a:gradFill rotWithShape="0">
          <a:gsLst>
            <a:gs pos="0">
              <a:schemeClr val="accent1">
                <a:tint val="60000"/>
                <a:hueOff val="0"/>
                <a:satOff val="0"/>
                <a:lumOff val="0"/>
                <a:alphaOff val="0"/>
              </a:schemeClr>
            </a:gs>
            <a:gs pos="100000">
              <a:schemeClr val="accent1">
                <a:tint val="60000"/>
                <a:hueOff val="0"/>
                <a:satOff val="0"/>
                <a:lumOff val="0"/>
                <a:alphaOff val="0"/>
                <a:shade val="48000"/>
                <a:satMod val="180000"/>
                <a:lumMod val="94000"/>
              </a:schemeClr>
            </a:gs>
            <a:gs pos="100000">
              <a:schemeClr val="accent1">
                <a:tint val="60000"/>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dsp:spPr>
      <dsp:style>
        <a:lnRef idx="0">
          <a:scrgbClr r="0" g="0" b="0"/>
        </a:lnRef>
        <a:fillRef idx="3">
          <a:scrgbClr r="0" g="0" b="0"/>
        </a:fillRef>
        <a:effectRef idx="2">
          <a:scrgbClr r="0" g="0" b="0"/>
        </a:effectRef>
        <a:fontRef idx="minor">
          <a:schemeClr val="lt1"/>
        </a:fontRef>
      </dsp:style>
    </dsp:sp>
    <dsp:sp modelId="{6AE80924-E91E-AE41-845B-BE8407E4BF52}">
      <dsp:nvSpPr>
        <dsp:cNvPr id="0" name=""/>
        <dsp:cNvSpPr/>
      </dsp:nvSpPr>
      <dsp:spPr>
        <a:xfrm>
          <a:off x="6633152" y="3197665"/>
          <a:ext cx="1205243" cy="964195"/>
        </a:xfrm>
        <a:prstGeom prst="roundRect">
          <a:avLst>
            <a:gd name="adj" fmla="val 10000"/>
          </a:avLst>
        </a:prstGeom>
        <a:gradFill rotWithShape="0">
          <a:gsLst>
            <a:gs pos="0">
              <a:schemeClr val="accent1">
                <a:hueOff val="0"/>
                <a:satOff val="0"/>
                <a:lumOff val="0"/>
                <a:alphaOff val="0"/>
              </a:schemeClr>
            </a:gs>
            <a:gs pos="100000">
              <a:schemeClr val="accent1">
                <a:hueOff val="0"/>
                <a:satOff val="0"/>
                <a:lumOff val="0"/>
                <a:alphaOff val="0"/>
                <a:shade val="48000"/>
                <a:satMod val="180000"/>
                <a:lumMod val="94000"/>
              </a:schemeClr>
            </a:gs>
            <a:gs pos="100000">
              <a:schemeClr val="accent1">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533400">
            <a:lnSpc>
              <a:spcPct val="90000"/>
            </a:lnSpc>
            <a:spcBef>
              <a:spcPct val="0"/>
            </a:spcBef>
            <a:spcAft>
              <a:spcPct val="35000"/>
            </a:spcAft>
          </a:pPr>
          <a:r>
            <a:rPr lang="en-US" sz="1200" kern="1200" dirty="0" smtClean="0"/>
            <a:t>ETC.</a:t>
          </a:r>
          <a:endParaRPr lang="en-US" sz="1200" kern="1200" dirty="0"/>
        </a:p>
      </dsp:txBody>
      <dsp:txXfrm>
        <a:off x="6661392" y="3225905"/>
        <a:ext cx="1148763" cy="907715"/>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9A7DC1-87FF-BC47-8338-96447BC03916}" type="datetimeFigureOut">
              <a:rPr lang="en-US" smtClean="0"/>
              <a:t>3/1/2014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A91749A-403A-0041-B956-B747C7FC7699}" type="slidenum">
              <a:rPr lang="en-US" smtClean="0"/>
              <a:t>‹#›</a:t>
            </a:fld>
            <a:endParaRPr lang="en-US"/>
          </a:p>
        </p:txBody>
      </p:sp>
    </p:spTree>
    <p:extLst>
      <p:ext uri="{BB962C8B-B14F-4D97-AF65-F5344CB8AC3E}">
        <p14:creationId xmlns:p14="http://schemas.microsoft.com/office/powerpoint/2010/main" val="10067324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F15BC2-2872-B244-88A7-3A4199F3906A}" type="datetimeFigureOut">
              <a:rPr lang="en-US" smtClean="0"/>
              <a:pPr/>
              <a:t>3/1/2014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69BE3B-5E31-1744-BCDE-D5FB9C261061}" type="slidenum">
              <a:rPr lang="en-US" smtClean="0"/>
              <a:pPr/>
              <a:t>‹#›</a:t>
            </a:fld>
            <a:endParaRPr lang="en-US"/>
          </a:p>
        </p:txBody>
      </p:sp>
    </p:spTree>
    <p:extLst>
      <p:ext uri="{BB962C8B-B14F-4D97-AF65-F5344CB8AC3E}">
        <p14:creationId xmlns:p14="http://schemas.microsoft.com/office/powerpoint/2010/main" val="398452035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F69BE3B-5E31-1744-BCDE-D5FB9C261061}" type="slidenum">
              <a:rPr lang="en-US" smtClean="0"/>
              <a:pPr/>
              <a:t>1</a:t>
            </a:fld>
            <a:endParaRPr lang="en-US"/>
          </a:p>
        </p:txBody>
      </p:sp>
    </p:spTree>
    <p:extLst>
      <p:ext uri="{BB962C8B-B14F-4D97-AF65-F5344CB8AC3E}">
        <p14:creationId xmlns:p14="http://schemas.microsoft.com/office/powerpoint/2010/main" val="1941165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F69BE3B-5E31-1744-BCDE-D5FB9C261061}" type="slidenum">
              <a:rPr lang="en-US" smtClean="0"/>
              <a:pPr/>
              <a:t>12</a:t>
            </a:fld>
            <a:endParaRPr lang="en-US"/>
          </a:p>
        </p:txBody>
      </p:sp>
    </p:spTree>
    <p:extLst>
      <p:ext uri="{BB962C8B-B14F-4D97-AF65-F5344CB8AC3E}">
        <p14:creationId xmlns:p14="http://schemas.microsoft.com/office/powerpoint/2010/main" val="539755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Goal: Coherent Mathematical Story Line</a:t>
            </a:r>
          </a:p>
          <a:p>
            <a:r>
              <a:rPr lang="en-US" dirty="0" smtClean="0"/>
              <a:t>Focus on insights about how strategies work.</a:t>
            </a:r>
          </a:p>
          <a:p>
            <a:r>
              <a:rPr lang="en-US" dirty="0" smtClean="0"/>
              <a:t>What am</a:t>
            </a:r>
            <a:r>
              <a:rPr lang="en-US" baseline="0" dirty="0" smtClean="0"/>
              <a:t> I anticipating:</a:t>
            </a:r>
          </a:p>
          <a:p>
            <a:pPr marL="171450" indent="-171450">
              <a:buFontTx/>
              <a:buChar char="•"/>
            </a:pPr>
            <a:r>
              <a:rPr lang="en-US" baseline="0" dirty="0" smtClean="0"/>
              <a:t>Strategies have an interplay, tend to integrate strategies</a:t>
            </a:r>
          </a:p>
          <a:p>
            <a:pPr marL="171450" indent="-171450">
              <a:buFontTx/>
              <a:buChar char="•"/>
            </a:pPr>
            <a:r>
              <a:rPr lang="en-US" baseline="0" dirty="0" smtClean="0"/>
              <a:t>Problem solvers bring different perspectives to a problem and therefore students may approach problems differently than I do.</a:t>
            </a:r>
          </a:p>
          <a:p>
            <a:pPr marL="171450" indent="-171450">
              <a:buFontTx/>
              <a:buChar char="•"/>
            </a:pPr>
            <a:r>
              <a:rPr lang="en-US" baseline="0" dirty="0" smtClean="0"/>
              <a:t>I now see ____ strategy differently because of __________ and understand how I can use it other places.</a:t>
            </a:r>
          </a:p>
          <a:p>
            <a:pPr marL="171450" indent="-171450">
              <a:buFontTx/>
              <a:buChar char="•"/>
            </a:pPr>
            <a:r>
              <a:rPr lang="en-US" baseline="0" dirty="0" smtClean="0"/>
              <a:t>A linear relationship can be approached through a table, graph, or equation. </a:t>
            </a:r>
          </a:p>
          <a:p>
            <a:pPr marL="171450" indent="-171450">
              <a:buFontTx/>
              <a:buChar char="•"/>
            </a:pPr>
            <a:r>
              <a:rPr lang="en-US" baseline="0" dirty="0" smtClean="0"/>
              <a:t>Tables are not always two columns (or rows). It took awhile to figure out how to include the constant in the table. </a:t>
            </a:r>
          </a:p>
          <a:p>
            <a:pPr marL="171450" indent="-171450">
              <a:buFontTx/>
              <a:buChar char="•"/>
            </a:pPr>
            <a:r>
              <a:rPr lang="en-US" baseline="0" dirty="0" smtClean="0"/>
              <a:t>By integrating the strategies, I have a clearer understanding of the problem rather than just having an answer.</a:t>
            </a:r>
          </a:p>
          <a:p>
            <a:pPr marL="171450" indent="-171450">
              <a:buFontTx/>
              <a:buChar char="•"/>
            </a:pPr>
            <a:endParaRPr lang="en-US" baseline="0" dirty="0" smtClean="0"/>
          </a:p>
          <a:p>
            <a:pPr marL="171450" indent="-171450">
              <a:buFontTx/>
              <a:buChar char="•"/>
            </a:pP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2F69BE3B-5E31-1744-BCDE-D5FB9C261061}" type="slidenum">
              <a:rPr lang="en-US" smtClean="0"/>
              <a:pPr/>
              <a:t>13</a:t>
            </a:fld>
            <a:endParaRPr lang="en-US"/>
          </a:p>
        </p:txBody>
      </p:sp>
    </p:spTree>
    <p:extLst>
      <p:ext uri="{BB962C8B-B14F-4D97-AF65-F5344CB8AC3E}">
        <p14:creationId xmlns:p14="http://schemas.microsoft.com/office/powerpoint/2010/main" val="35523507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F69BE3B-5E31-1744-BCDE-D5FB9C261061}" type="slidenum">
              <a:rPr lang="en-US" smtClean="0"/>
              <a:pPr/>
              <a:t>14</a:t>
            </a:fld>
            <a:endParaRPr lang="en-US"/>
          </a:p>
        </p:txBody>
      </p:sp>
    </p:spTree>
    <p:extLst>
      <p:ext uri="{BB962C8B-B14F-4D97-AF65-F5344CB8AC3E}">
        <p14:creationId xmlns:p14="http://schemas.microsoft.com/office/powerpoint/2010/main" val="40039353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Give class same problem but assign different strategies to different groups. Focus debriefing on how the strategy fit with the problem (or </a:t>
            </a:r>
            <a:r>
              <a:rPr lang="en-US" dirty="0" err="1" smtClean="0"/>
              <a:t>didn</a:t>
            </a:r>
            <a:r>
              <a:rPr lang="fr-FR" dirty="0" smtClean="0"/>
              <a:t>’</a:t>
            </a:r>
            <a:r>
              <a:rPr lang="en-US" dirty="0" smtClean="0"/>
              <a:t>t).</a:t>
            </a:r>
          </a:p>
          <a:p>
            <a:r>
              <a:rPr lang="en-US" dirty="0" smtClean="0"/>
              <a:t>Problem sorting by strategy</a:t>
            </a:r>
          </a:p>
          <a:p>
            <a:r>
              <a:rPr lang="en-US" dirty="0" smtClean="0"/>
              <a:t>Explicit direct instruction of PS strategies (How and when does it work?)</a:t>
            </a:r>
          </a:p>
          <a:p>
            <a:r>
              <a:rPr lang="en-US" dirty="0" smtClean="0"/>
              <a:t>Consistent use of Think Aloud, model your thinking</a:t>
            </a:r>
          </a:p>
          <a:p>
            <a:r>
              <a:rPr lang="en-US" dirty="0" smtClean="0"/>
              <a:t>Labeling processes and strategies students use</a:t>
            </a:r>
          </a:p>
          <a:p>
            <a:r>
              <a:rPr lang="en-US" dirty="0" smtClean="0"/>
              <a:t>Discussing possible strategies (which ones, why, how will you start) before solving</a:t>
            </a:r>
          </a:p>
          <a:p>
            <a:r>
              <a:rPr lang="en-US" dirty="0" smtClean="0"/>
              <a:t>Sample problems for students to reference, “It is like the monkey problem.” </a:t>
            </a:r>
          </a:p>
        </p:txBody>
      </p:sp>
      <p:sp>
        <p:nvSpPr>
          <p:cNvPr id="4" name="Slide Number Placeholder 3"/>
          <p:cNvSpPr>
            <a:spLocks noGrp="1"/>
          </p:cNvSpPr>
          <p:nvPr>
            <p:ph type="sldNum" sz="quarter" idx="10"/>
          </p:nvPr>
        </p:nvSpPr>
        <p:spPr/>
        <p:txBody>
          <a:bodyPr/>
          <a:lstStyle/>
          <a:p>
            <a:fld id="{2F69BE3B-5E31-1744-BCDE-D5FB9C261061}" type="slidenum">
              <a:rPr lang="en-US" smtClean="0"/>
              <a:pPr/>
              <a:t>15</a:t>
            </a:fld>
            <a:endParaRPr lang="en-US"/>
          </a:p>
        </p:txBody>
      </p:sp>
    </p:spTree>
    <p:extLst>
      <p:ext uri="{BB962C8B-B14F-4D97-AF65-F5344CB8AC3E}">
        <p14:creationId xmlns:p14="http://schemas.microsoft.com/office/powerpoint/2010/main" val="26915973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just one</a:t>
            </a:r>
            <a:r>
              <a:rPr lang="en-US" baseline="0" dirty="0" smtClean="0"/>
              <a:t> way to teach and reinforce the process. You can use journals, specific forms, etc. </a:t>
            </a:r>
          </a:p>
          <a:p>
            <a:r>
              <a:rPr lang="en-US" baseline="0" dirty="0" smtClean="0"/>
              <a:t>Natural problem solvers do this. Struggling students think they are doing something wrong when they don’t just see the answer. </a:t>
            </a:r>
          </a:p>
          <a:p>
            <a:endParaRPr lang="en-US" baseline="0" dirty="0" smtClean="0"/>
          </a:p>
        </p:txBody>
      </p:sp>
      <p:sp>
        <p:nvSpPr>
          <p:cNvPr id="4" name="Slide Number Placeholder 3"/>
          <p:cNvSpPr>
            <a:spLocks noGrp="1"/>
          </p:cNvSpPr>
          <p:nvPr>
            <p:ph type="sldNum" sz="quarter" idx="10"/>
          </p:nvPr>
        </p:nvSpPr>
        <p:spPr/>
        <p:txBody>
          <a:bodyPr/>
          <a:lstStyle/>
          <a:p>
            <a:fld id="{2F69BE3B-5E31-1744-BCDE-D5FB9C261061}" type="slidenum">
              <a:rPr lang="en-US" smtClean="0"/>
              <a:pPr/>
              <a:t>16</a:t>
            </a:fld>
            <a:endParaRPr lang="en-US"/>
          </a:p>
        </p:txBody>
      </p:sp>
    </p:spTree>
    <p:extLst>
      <p:ext uri="{BB962C8B-B14F-4D97-AF65-F5344CB8AC3E}">
        <p14:creationId xmlns:p14="http://schemas.microsoft.com/office/powerpoint/2010/main" val="30511800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Could use notebooks, web site, file box, etc. </a:t>
            </a:r>
          </a:p>
        </p:txBody>
      </p:sp>
      <p:sp>
        <p:nvSpPr>
          <p:cNvPr id="61444" name="Slide Number Placeholder 3"/>
          <p:cNvSpPr txBox="1">
            <a:spLocks noGrp="1"/>
          </p:cNvSpPr>
          <p:nvPr/>
        </p:nvSpPr>
        <p:spPr bwMode="auto">
          <a:xfrm>
            <a:off x="3884623" y="8684720"/>
            <a:ext cx="2971850" cy="457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nchor="b"/>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49E46B35-1EC4-DA4F-9312-24AA0DE92A7D}" type="slidenum">
              <a:rPr lang="en-US" sz="1200">
                <a:latin typeface="Calibri" charset="0"/>
              </a:rPr>
              <a:pPr algn="r" eaLnBrk="1" hangingPunct="1"/>
              <a:t>17</a:t>
            </a:fld>
            <a:endParaRPr lang="en-US" sz="1200">
              <a:latin typeface="Calibri"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Steve</a:t>
            </a:r>
            <a:endParaRPr lang="en-US" dirty="0"/>
          </a:p>
        </p:txBody>
      </p:sp>
      <p:sp>
        <p:nvSpPr>
          <p:cNvPr id="4" name="Slide Number Placeholder 3"/>
          <p:cNvSpPr>
            <a:spLocks noGrp="1"/>
          </p:cNvSpPr>
          <p:nvPr>
            <p:ph type="sldNum" sz="quarter" idx="10"/>
          </p:nvPr>
        </p:nvSpPr>
        <p:spPr/>
        <p:txBody>
          <a:bodyPr/>
          <a:lstStyle/>
          <a:p>
            <a:fld id="{2F69BE3B-5E31-1744-BCDE-D5FB9C261061}" type="slidenum">
              <a:rPr lang="en-US" smtClean="0"/>
              <a:pPr/>
              <a:t>18</a:t>
            </a:fld>
            <a:endParaRPr lang="en-US"/>
          </a:p>
        </p:txBody>
      </p:sp>
    </p:spTree>
    <p:extLst>
      <p:ext uri="{BB962C8B-B14F-4D97-AF65-F5344CB8AC3E}">
        <p14:creationId xmlns:p14="http://schemas.microsoft.com/office/powerpoint/2010/main" val="40158880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Reference Matt</a:t>
            </a:r>
            <a:r>
              <a:rPr lang="ja-JP" altLang="en-US">
                <a:latin typeface="Calibri" charset="0"/>
              </a:rPr>
              <a:t>’</a:t>
            </a:r>
            <a:r>
              <a:rPr lang="en-US">
                <a:latin typeface="Calibri" charset="0"/>
              </a:rPr>
              <a:t>s presentation and Thursday</a:t>
            </a:r>
            <a:r>
              <a:rPr lang="ja-JP" altLang="en-US">
                <a:latin typeface="Calibri" charset="0"/>
              </a:rPr>
              <a:t>’</a:t>
            </a:r>
            <a:r>
              <a:rPr lang="en-US">
                <a:latin typeface="Calibri" charset="0"/>
              </a:rPr>
              <a:t>s sessions regarding school culture</a:t>
            </a:r>
          </a:p>
          <a:p>
            <a:pPr eaLnBrk="1" hangingPunct="1">
              <a:spcBef>
                <a:spcPct val="0"/>
              </a:spcBef>
            </a:pPr>
            <a:r>
              <a:rPr lang="en-US">
                <a:latin typeface="Calibri" charset="0"/>
              </a:rPr>
              <a:t>Possibly handout page 9&amp;10 from MAP Classroom Challenges guide.</a:t>
            </a:r>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18284" indent="-276263" eaLnBrk="0" hangingPunct="0">
              <a:defRPr>
                <a:solidFill>
                  <a:schemeClr val="tx1"/>
                </a:solidFill>
                <a:latin typeface="Arial" charset="0"/>
                <a:ea typeface="ＭＳ Ｐゴシック" charset="0"/>
              </a:defRPr>
            </a:lvl2pPr>
            <a:lvl3pPr marL="1105052" indent="-221010" eaLnBrk="0" hangingPunct="0">
              <a:defRPr>
                <a:solidFill>
                  <a:schemeClr val="tx1"/>
                </a:solidFill>
                <a:latin typeface="Arial" charset="0"/>
                <a:ea typeface="ＭＳ Ｐゴシック" charset="0"/>
              </a:defRPr>
            </a:lvl3pPr>
            <a:lvl4pPr marL="1547073" indent="-221010" eaLnBrk="0" hangingPunct="0">
              <a:defRPr>
                <a:solidFill>
                  <a:schemeClr val="tx1"/>
                </a:solidFill>
                <a:latin typeface="Arial" charset="0"/>
                <a:ea typeface="ＭＳ Ｐゴシック" charset="0"/>
              </a:defRPr>
            </a:lvl4pPr>
            <a:lvl5pPr marL="1989094" indent="-221010" eaLnBrk="0" hangingPunct="0">
              <a:defRPr>
                <a:solidFill>
                  <a:schemeClr val="tx1"/>
                </a:solidFill>
                <a:latin typeface="Arial" charset="0"/>
                <a:ea typeface="ＭＳ Ｐゴシック" charset="0"/>
              </a:defRPr>
            </a:lvl5pPr>
            <a:lvl6pPr marL="2431115" indent="-221010" eaLnBrk="0" fontAlgn="base" hangingPunct="0">
              <a:spcBef>
                <a:spcPct val="0"/>
              </a:spcBef>
              <a:spcAft>
                <a:spcPct val="0"/>
              </a:spcAft>
              <a:defRPr>
                <a:solidFill>
                  <a:schemeClr val="tx1"/>
                </a:solidFill>
                <a:latin typeface="Arial" charset="0"/>
                <a:ea typeface="ＭＳ Ｐゴシック" charset="0"/>
              </a:defRPr>
            </a:lvl6pPr>
            <a:lvl7pPr marL="2873136" indent="-221010" eaLnBrk="0" fontAlgn="base" hangingPunct="0">
              <a:spcBef>
                <a:spcPct val="0"/>
              </a:spcBef>
              <a:spcAft>
                <a:spcPct val="0"/>
              </a:spcAft>
              <a:defRPr>
                <a:solidFill>
                  <a:schemeClr val="tx1"/>
                </a:solidFill>
                <a:latin typeface="Arial" charset="0"/>
                <a:ea typeface="ＭＳ Ｐゴシック" charset="0"/>
              </a:defRPr>
            </a:lvl7pPr>
            <a:lvl8pPr marL="3315157" indent="-221010" eaLnBrk="0" fontAlgn="base" hangingPunct="0">
              <a:spcBef>
                <a:spcPct val="0"/>
              </a:spcBef>
              <a:spcAft>
                <a:spcPct val="0"/>
              </a:spcAft>
              <a:defRPr>
                <a:solidFill>
                  <a:schemeClr val="tx1"/>
                </a:solidFill>
                <a:latin typeface="Arial" charset="0"/>
                <a:ea typeface="ＭＳ Ｐゴシック" charset="0"/>
              </a:defRPr>
            </a:lvl8pPr>
            <a:lvl9pPr marL="3757178" indent="-22101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B1BB55D4-FB14-4945-B7D0-8030D3A8C477}" type="slidenum">
              <a:rPr lang="en-US">
                <a:latin typeface="Calibri" charset="0"/>
              </a:rPr>
              <a:pPr eaLnBrk="1" hangingPunct="1"/>
              <a:t>19</a:t>
            </a:fld>
            <a:endParaRPr lang="en-US">
              <a:latin typeface="Calibri"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Steve</a:t>
            </a:r>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18284" indent="-276263" eaLnBrk="0" hangingPunct="0">
              <a:defRPr>
                <a:solidFill>
                  <a:schemeClr val="tx1"/>
                </a:solidFill>
                <a:latin typeface="Arial" charset="0"/>
                <a:ea typeface="ＭＳ Ｐゴシック" charset="0"/>
              </a:defRPr>
            </a:lvl2pPr>
            <a:lvl3pPr marL="1105052" indent="-221010" eaLnBrk="0" hangingPunct="0">
              <a:defRPr>
                <a:solidFill>
                  <a:schemeClr val="tx1"/>
                </a:solidFill>
                <a:latin typeface="Arial" charset="0"/>
                <a:ea typeface="ＭＳ Ｐゴシック" charset="0"/>
              </a:defRPr>
            </a:lvl3pPr>
            <a:lvl4pPr marL="1547073" indent="-221010" eaLnBrk="0" hangingPunct="0">
              <a:defRPr>
                <a:solidFill>
                  <a:schemeClr val="tx1"/>
                </a:solidFill>
                <a:latin typeface="Arial" charset="0"/>
                <a:ea typeface="ＭＳ Ｐゴシック" charset="0"/>
              </a:defRPr>
            </a:lvl4pPr>
            <a:lvl5pPr marL="1989094" indent="-221010" eaLnBrk="0" hangingPunct="0">
              <a:defRPr>
                <a:solidFill>
                  <a:schemeClr val="tx1"/>
                </a:solidFill>
                <a:latin typeface="Arial" charset="0"/>
                <a:ea typeface="ＭＳ Ｐゴシック" charset="0"/>
              </a:defRPr>
            </a:lvl5pPr>
            <a:lvl6pPr marL="2431115" indent="-221010" eaLnBrk="0" fontAlgn="base" hangingPunct="0">
              <a:spcBef>
                <a:spcPct val="0"/>
              </a:spcBef>
              <a:spcAft>
                <a:spcPct val="0"/>
              </a:spcAft>
              <a:defRPr>
                <a:solidFill>
                  <a:schemeClr val="tx1"/>
                </a:solidFill>
                <a:latin typeface="Arial" charset="0"/>
                <a:ea typeface="ＭＳ Ｐゴシック" charset="0"/>
              </a:defRPr>
            </a:lvl6pPr>
            <a:lvl7pPr marL="2873136" indent="-221010" eaLnBrk="0" fontAlgn="base" hangingPunct="0">
              <a:spcBef>
                <a:spcPct val="0"/>
              </a:spcBef>
              <a:spcAft>
                <a:spcPct val="0"/>
              </a:spcAft>
              <a:defRPr>
                <a:solidFill>
                  <a:schemeClr val="tx1"/>
                </a:solidFill>
                <a:latin typeface="Arial" charset="0"/>
                <a:ea typeface="ＭＳ Ｐゴシック" charset="0"/>
              </a:defRPr>
            </a:lvl7pPr>
            <a:lvl8pPr marL="3315157" indent="-221010" eaLnBrk="0" fontAlgn="base" hangingPunct="0">
              <a:spcBef>
                <a:spcPct val="0"/>
              </a:spcBef>
              <a:spcAft>
                <a:spcPct val="0"/>
              </a:spcAft>
              <a:defRPr>
                <a:solidFill>
                  <a:schemeClr val="tx1"/>
                </a:solidFill>
                <a:latin typeface="Arial" charset="0"/>
                <a:ea typeface="ＭＳ Ｐゴシック" charset="0"/>
              </a:defRPr>
            </a:lvl8pPr>
            <a:lvl9pPr marL="3757178" indent="-22101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C4E67F6-A6BD-594E-804E-AD301616A54B}" type="slidenum">
              <a:rPr lang="en-US">
                <a:latin typeface="Calibri" charset="0"/>
              </a:rPr>
              <a:pPr eaLnBrk="1" hangingPunct="1"/>
              <a:t>20</a:t>
            </a:fld>
            <a:endParaRPr lang="en-US">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Not due</a:t>
            </a:r>
            <a:r>
              <a:rPr lang="en-US" baseline="0" dirty="0" smtClean="0"/>
              <a:t> to CC, but it is aligned with CC. We will focus on Problem Solving and point out how this aligns with CC. </a:t>
            </a:r>
            <a:endParaRPr lang="en-US" dirty="0" smtClean="0"/>
          </a:p>
          <a:p>
            <a:endParaRPr lang="en-US" dirty="0"/>
          </a:p>
        </p:txBody>
      </p:sp>
      <p:sp>
        <p:nvSpPr>
          <p:cNvPr id="4" name="Slide Number Placeholder 3"/>
          <p:cNvSpPr>
            <a:spLocks noGrp="1"/>
          </p:cNvSpPr>
          <p:nvPr>
            <p:ph type="sldNum" sz="quarter" idx="10"/>
          </p:nvPr>
        </p:nvSpPr>
        <p:spPr/>
        <p:txBody>
          <a:bodyPr/>
          <a:lstStyle/>
          <a:p>
            <a:fld id="{2F69BE3B-5E31-1744-BCDE-D5FB9C261061}" type="slidenum">
              <a:rPr lang="en-US" smtClean="0"/>
              <a:pPr/>
              <a:t>2</a:t>
            </a:fld>
            <a:endParaRPr lang="en-US"/>
          </a:p>
        </p:txBody>
      </p:sp>
    </p:spTree>
    <p:extLst>
      <p:ext uri="{BB962C8B-B14F-4D97-AF65-F5344CB8AC3E}">
        <p14:creationId xmlns:p14="http://schemas.microsoft.com/office/powerpoint/2010/main" val="40558071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Anticipate…    Integration of strategies     Individual strengths and weaknesses- (</a:t>
            </a:r>
            <a:r>
              <a:rPr lang="en-US" i="1">
                <a:latin typeface="Calibri" charset="0"/>
              </a:rPr>
              <a:t>different approach  any other strategy that you would use?)</a:t>
            </a:r>
          </a:p>
          <a:p>
            <a:pPr eaLnBrk="1" hangingPunct="1">
              <a:spcBef>
                <a:spcPct val="0"/>
              </a:spcBef>
            </a:pPr>
            <a:endParaRPr lang="en-US" i="1">
              <a:latin typeface="Calibri" charset="0"/>
            </a:endParaRPr>
          </a:p>
          <a:p>
            <a:pPr eaLnBrk="1" hangingPunct="1">
              <a:spcBef>
                <a:spcPct val="0"/>
              </a:spcBef>
            </a:pPr>
            <a:endParaRPr lang="en-US">
              <a:latin typeface="Calibri" charset="0"/>
            </a:endParaRP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18284" indent="-276263" eaLnBrk="0" hangingPunct="0">
              <a:defRPr>
                <a:solidFill>
                  <a:schemeClr val="tx1"/>
                </a:solidFill>
                <a:latin typeface="Arial" charset="0"/>
                <a:ea typeface="ＭＳ Ｐゴシック" charset="0"/>
              </a:defRPr>
            </a:lvl2pPr>
            <a:lvl3pPr marL="1105052" indent="-221010" eaLnBrk="0" hangingPunct="0">
              <a:defRPr>
                <a:solidFill>
                  <a:schemeClr val="tx1"/>
                </a:solidFill>
                <a:latin typeface="Arial" charset="0"/>
                <a:ea typeface="ＭＳ Ｐゴシック" charset="0"/>
              </a:defRPr>
            </a:lvl3pPr>
            <a:lvl4pPr marL="1547073" indent="-221010" eaLnBrk="0" hangingPunct="0">
              <a:defRPr>
                <a:solidFill>
                  <a:schemeClr val="tx1"/>
                </a:solidFill>
                <a:latin typeface="Arial" charset="0"/>
                <a:ea typeface="ＭＳ Ｐゴシック" charset="0"/>
              </a:defRPr>
            </a:lvl4pPr>
            <a:lvl5pPr marL="1989094" indent="-221010" eaLnBrk="0" hangingPunct="0">
              <a:defRPr>
                <a:solidFill>
                  <a:schemeClr val="tx1"/>
                </a:solidFill>
                <a:latin typeface="Arial" charset="0"/>
                <a:ea typeface="ＭＳ Ｐゴシック" charset="0"/>
              </a:defRPr>
            </a:lvl5pPr>
            <a:lvl6pPr marL="2431115" indent="-221010" eaLnBrk="0" fontAlgn="base" hangingPunct="0">
              <a:spcBef>
                <a:spcPct val="0"/>
              </a:spcBef>
              <a:spcAft>
                <a:spcPct val="0"/>
              </a:spcAft>
              <a:defRPr>
                <a:solidFill>
                  <a:schemeClr val="tx1"/>
                </a:solidFill>
                <a:latin typeface="Arial" charset="0"/>
                <a:ea typeface="ＭＳ Ｐゴシック" charset="0"/>
              </a:defRPr>
            </a:lvl6pPr>
            <a:lvl7pPr marL="2873136" indent="-221010" eaLnBrk="0" fontAlgn="base" hangingPunct="0">
              <a:spcBef>
                <a:spcPct val="0"/>
              </a:spcBef>
              <a:spcAft>
                <a:spcPct val="0"/>
              </a:spcAft>
              <a:defRPr>
                <a:solidFill>
                  <a:schemeClr val="tx1"/>
                </a:solidFill>
                <a:latin typeface="Arial" charset="0"/>
                <a:ea typeface="ＭＳ Ｐゴシック" charset="0"/>
              </a:defRPr>
            </a:lvl7pPr>
            <a:lvl8pPr marL="3315157" indent="-221010" eaLnBrk="0" fontAlgn="base" hangingPunct="0">
              <a:spcBef>
                <a:spcPct val="0"/>
              </a:spcBef>
              <a:spcAft>
                <a:spcPct val="0"/>
              </a:spcAft>
              <a:defRPr>
                <a:solidFill>
                  <a:schemeClr val="tx1"/>
                </a:solidFill>
                <a:latin typeface="Arial" charset="0"/>
                <a:ea typeface="ＭＳ Ｐゴシック" charset="0"/>
              </a:defRPr>
            </a:lvl8pPr>
            <a:lvl9pPr marL="3757178" indent="-22101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9B858B7-D47A-4E4C-8895-23CFA613B68F}" type="slidenum">
              <a:rPr lang="en-US">
                <a:latin typeface="Calibri" charset="0"/>
              </a:rPr>
              <a:pPr eaLnBrk="1" hangingPunct="1"/>
              <a:t>3</a:t>
            </a:fld>
            <a:endParaRPr lang="en-US">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State objectives, but clarify that this is just part of the complex reality of problem solving. We are taking two or three atoms off the molecule to explore them, but eventually they need to fit back into the over complexity of problem solving. </a:t>
            </a:r>
          </a:p>
          <a:p>
            <a:pPr eaLnBrk="1" hangingPunct="1">
              <a:spcBef>
                <a:spcPct val="0"/>
              </a:spcBef>
            </a:pPr>
            <a:endParaRPr lang="en-US">
              <a:latin typeface="Calibri" charset="0"/>
            </a:endParaRPr>
          </a:p>
          <a:p>
            <a:pPr eaLnBrk="1" hangingPunct="1">
              <a:spcBef>
                <a:spcPct val="0"/>
              </a:spcBef>
            </a:pPr>
            <a:r>
              <a:rPr lang="en-US">
                <a:latin typeface="Calibri" charset="0"/>
              </a:rPr>
              <a:t>Other </a:t>
            </a:r>
            <a:r>
              <a:rPr lang="ja-JP" altLang="en-US">
                <a:latin typeface="Calibri" charset="0"/>
              </a:rPr>
              <a:t>“</a:t>
            </a:r>
            <a:r>
              <a:rPr lang="en-US" altLang="ja-JP">
                <a:latin typeface="Calibri" charset="0"/>
              </a:rPr>
              <a:t>atoms</a:t>
            </a:r>
            <a:r>
              <a:rPr lang="ja-JP" altLang="en-US">
                <a:latin typeface="Calibri" charset="0"/>
              </a:rPr>
              <a:t>”</a:t>
            </a:r>
            <a:r>
              <a:rPr lang="en-US" altLang="ja-JP">
                <a:latin typeface="Calibri" charset="0"/>
              </a:rPr>
              <a:t> include choosing rich tasks, questioning, facilitating a discussion, student interaction, organizing materials for student access, etc.</a:t>
            </a:r>
          </a:p>
          <a:p>
            <a:pPr eaLnBrk="1" hangingPunct="1">
              <a:spcBef>
                <a:spcPct val="0"/>
              </a:spcBef>
            </a:pPr>
            <a:endParaRPr lang="en-US">
              <a:latin typeface="Calibri" charset="0"/>
            </a:endParaRPr>
          </a:p>
          <a:p>
            <a:pPr eaLnBrk="1" hangingPunct="1">
              <a:spcBef>
                <a:spcPct val="0"/>
              </a:spcBef>
            </a:pPr>
            <a:r>
              <a:rPr lang="en-US">
                <a:latin typeface="Calibri" charset="0"/>
              </a:rPr>
              <a:t>Focus today on PS process, PS strategies, and touch on classroom climate. </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18284" indent="-276263" eaLnBrk="0" hangingPunct="0">
              <a:defRPr>
                <a:solidFill>
                  <a:schemeClr val="tx1"/>
                </a:solidFill>
                <a:latin typeface="Arial" charset="0"/>
                <a:ea typeface="ＭＳ Ｐゴシック" charset="0"/>
              </a:defRPr>
            </a:lvl2pPr>
            <a:lvl3pPr marL="1105052" indent="-221010" eaLnBrk="0" hangingPunct="0">
              <a:defRPr>
                <a:solidFill>
                  <a:schemeClr val="tx1"/>
                </a:solidFill>
                <a:latin typeface="Arial" charset="0"/>
                <a:ea typeface="ＭＳ Ｐゴシック" charset="0"/>
              </a:defRPr>
            </a:lvl3pPr>
            <a:lvl4pPr marL="1547073" indent="-221010" eaLnBrk="0" hangingPunct="0">
              <a:defRPr>
                <a:solidFill>
                  <a:schemeClr val="tx1"/>
                </a:solidFill>
                <a:latin typeface="Arial" charset="0"/>
                <a:ea typeface="ＭＳ Ｐゴシック" charset="0"/>
              </a:defRPr>
            </a:lvl4pPr>
            <a:lvl5pPr marL="1989094" indent="-221010" eaLnBrk="0" hangingPunct="0">
              <a:defRPr>
                <a:solidFill>
                  <a:schemeClr val="tx1"/>
                </a:solidFill>
                <a:latin typeface="Arial" charset="0"/>
                <a:ea typeface="ＭＳ Ｐゴシック" charset="0"/>
              </a:defRPr>
            </a:lvl5pPr>
            <a:lvl6pPr marL="2431115" indent="-221010" eaLnBrk="0" fontAlgn="base" hangingPunct="0">
              <a:spcBef>
                <a:spcPct val="0"/>
              </a:spcBef>
              <a:spcAft>
                <a:spcPct val="0"/>
              </a:spcAft>
              <a:defRPr>
                <a:solidFill>
                  <a:schemeClr val="tx1"/>
                </a:solidFill>
                <a:latin typeface="Arial" charset="0"/>
                <a:ea typeface="ＭＳ Ｐゴシック" charset="0"/>
              </a:defRPr>
            </a:lvl6pPr>
            <a:lvl7pPr marL="2873136" indent="-221010" eaLnBrk="0" fontAlgn="base" hangingPunct="0">
              <a:spcBef>
                <a:spcPct val="0"/>
              </a:spcBef>
              <a:spcAft>
                <a:spcPct val="0"/>
              </a:spcAft>
              <a:defRPr>
                <a:solidFill>
                  <a:schemeClr val="tx1"/>
                </a:solidFill>
                <a:latin typeface="Arial" charset="0"/>
                <a:ea typeface="ＭＳ Ｐゴシック" charset="0"/>
              </a:defRPr>
            </a:lvl7pPr>
            <a:lvl8pPr marL="3315157" indent="-221010" eaLnBrk="0" fontAlgn="base" hangingPunct="0">
              <a:spcBef>
                <a:spcPct val="0"/>
              </a:spcBef>
              <a:spcAft>
                <a:spcPct val="0"/>
              </a:spcAft>
              <a:defRPr>
                <a:solidFill>
                  <a:schemeClr val="tx1"/>
                </a:solidFill>
                <a:latin typeface="Arial" charset="0"/>
                <a:ea typeface="ＭＳ Ｐゴシック" charset="0"/>
              </a:defRPr>
            </a:lvl8pPr>
            <a:lvl9pPr marL="3757178" indent="-22101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78ADF88-B08D-8547-8666-21966FFD5C64}" type="slidenum">
              <a:rPr lang="en-US">
                <a:latin typeface="Calibri" charset="0"/>
              </a:rPr>
              <a:pPr eaLnBrk="1" hangingPunct="1"/>
              <a:t>4</a:t>
            </a:fld>
            <a:endParaRPr lang="en-US">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State objectives, but clarify that this is just part of the complex reality of problem solving. We are taking two or three atoms off the molecule to explore them, but eventually they need to fit back into the over complexity of problem solving. </a:t>
            </a:r>
          </a:p>
          <a:p>
            <a:pPr eaLnBrk="1" hangingPunct="1">
              <a:spcBef>
                <a:spcPct val="0"/>
              </a:spcBef>
            </a:pPr>
            <a:endParaRPr lang="en-US">
              <a:latin typeface="Calibri" charset="0"/>
            </a:endParaRPr>
          </a:p>
          <a:p>
            <a:pPr eaLnBrk="1" hangingPunct="1">
              <a:spcBef>
                <a:spcPct val="0"/>
              </a:spcBef>
            </a:pPr>
            <a:r>
              <a:rPr lang="en-US">
                <a:latin typeface="Calibri" charset="0"/>
              </a:rPr>
              <a:t>Other </a:t>
            </a:r>
            <a:r>
              <a:rPr lang="ja-JP" altLang="en-US">
                <a:latin typeface="Calibri" charset="0"/>
              </a:rPr>
              <a:t>“</a:t>
            </a:r>
            <a:r>
              <a:rPr lang="en-US" altLang="ja-JP">
                <a:latin typeface="Calibri" charset="0"/>
              </a:rPr>
              <a:t>atoms</a:t>
            </a:r>
            <a:r>
              <a:rPr lang="ja-JP" altLang="en-US">
                <a:latin typeface="Calibri" charset="0"/>
              </a:rPr>
              <a:t>”</a:t>
            </a:r>
            <a:r>
              <a:rPr lang="en-US" altLang="ja-JP">
                <a:latin typeface="Calibri" charset="0"/>
              </a:rPr>
              <a:t> include choosing rich tasks, questioning, facilitating a discussion, student interaction, organizing materials for student access, etc.</a:t>
            </a:r>
          </a:p>
          <a:p>
            <a:pPr eaLnBrk="1" hangingPunct="1">
              <a:spcBef>
                <a:spcPct val="0"/>
              </a:spcBef>
            </a:pPr>
            <a:endParaRPr lang="en-US">
              <a:latin typeface="Calibri" charset="0"/>
            </a:endParaRPr>
          </a:p>
          <a:p>
            <a:pPr eaLnBrk="1" hangingPunct="1">
              <a:spcBef>
                <a:spcPct val="0"/>
              </a:spcBef>
            </a:pPr>
            <a:r>
              <a:rPr lang="en-US">
                <a:latin typeface="Calibri" charset="0"/>
              </a:rPr>
              <a:t>Focus today on PS process, PS strategies, and touch on classroom climate. </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18284" indent="-276263" eaLnBrk="0" hangingPunct="0">
              <a:defRPr>
                <a:solidFill>
                  <a:schemeClr val="tx1"/>
                </a:solidFill>
                <a:latin typeface="Arial" charset="0"/>
                <a:ea typeface="ＭＳ Ｐゴシック" charset="0"/>
              </a:defRPr>
            </a:lvl2pPr>
            <a:lvl3pPr marL="1105052" indent="-221010" eaLnBrk="0" hangingPunct="0">
              <a:defRPr>
                <a:solidFill>
                  <a:schemeClr val="tx1"/>
                </a:solidFill>
                <a:latin typeface="Arial" charset="0"/>
                <a:ea typeface="ＭＳ Ｐゴシック" charset="0"/>
              </a:defRPr>
            </a:lvl3pPr>
            <a:lvl4pPr marL="1547073" indent="-221010" eaLnBrk="0" hangingPunct="0">
              <a:defRPr>
                <a:solidFill>
                  <a:schemeClr val="tx1"/>
                </a:solidFill>
                <a:latin typeface="Arial" charset="0"/>
                <a:ea typeface="ＭＳ Ｐゴシック" charset="0"/>
              </a:defRPr>
            </a:lvl4pPr>
            <a:lvl5pPr marL="1989094" indent="-221010" eaLnBrk="0" hangingPunct="0">
              <a:defRPr>
                <a:solidFill>
                  <a:schemeClr val="tx1"/>
                </a:solidFill>
                <a:latin typeface="Arial" charset="0"/>
                <a:ea typeface="ＭＳ Ｐゴシック" charset="0"/>
              </a:defRPr>
            </a:lvl5pPr>
            <a:lvl6pPr marL="2431115" indent="-221010" eaLnBrk="0" fontAlgn="base" hangingPunct="0">
              <a:spcBef>
                <a:spcPct val="0"/>
              </a:spcBef>
              <a:spcAft>
                <a:spcPct val="0"/>
              </a:spcAft>
              <a:defRPr>
                <a:solidFill>
                  <a:schemeClr val="tx1"/>
                </a:solidFill>
                <a:latin typeface="Arial" charset="0"/>
                <a:ea typeface="ＭＳ Ｐゴシック" charset="0"/>
              </a:defRPr>
            </a:lvl6pPr>
            <a:lvl7pPr marL="2873136" indent="-221010" eaLnBrk="0" fontAlgn="base" hangingPunct="0">
              <a:spcBef>
                <a:spcPct val="0"/>
              </a:spcBef>
              <a:spcAft>
                <a:spcPct val="0"/>
              </a:spcAft>
              <a:defRPr>
                <a:solidFill>
                  <a:schemeClr val="tx1"/>
                </a:solidFill>
                <a:latin typeface="Arial" charset="0"/>
                <a:ea typeface="ＭＳ Ｐゴシック" charset="0"/>
              </a:defRPr>
            </a:lvl7pPr>
            <a:lvl8pPr marL="3315157" indent="-221010" eaLnBrk="0" fontAlgn="base" hangingPunct="0">
              <a:spcBef>
                <a:spcPct val="0"/>
              </a:spcBef>
              <a:spcAft>
                <a:spcPct val="0"/>
              </a:spcAft>
              <a:defRPr>
                <a:solidFill>
                  <a:schemeClr val="tx1"/>
                </a:solidFill>
                <a:latin typeface="Arial" charset="0"/>
                <a:ea typeface="ＭＳ Ｐゴシック" charset="0"/>
              </a:defRPr>
            </a:lvl8pPr>
            <a:lvl9pPr marL="3757178" indent="-22101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78ADF88-B08D-8547-8666-21966FFD5C64}" type="slidenum">
              <a:rPr lang="en-US">
                <a:latin typeface="Calibri" charset="0"/>
              </a:rPr>
              <a:pPr eaLnBrk="1" hangingPunct="1"/>
              <a:t>6</a:t>
            </a:fld>
            <a:endParaRPr lang="en-US">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not a deep, complex task that we want to eventually have students solve using their PS skills. However, it is a useful vehicle for teaching PS skills. </a:t>
            </a:r>
          </a:p>
          <a:p>
            <a:endParaRPr lang="en-US" dirty="0"/>
          </a:p>
        </p:txBody>
      </p:sp>
      <p:sp>
        <p:nvSpPr>
          <p:cNvPr id="4" name="Slide Number Placeholder 3"/>
          <p:cNvSpPr>
            <a:spLocks noGrp="1"/>
          </p:cNvSpPr>
          <p:nvPr>
            <p:ph type="sldNum" sz="quarter" idx="10"/>
          </p:nvPr>
        </p:nvSpPr>
        <p:spPr/>
        <p:txBody>
          <a:bodyPr/>
          <a:lstStyle/>
          <a:p>
            <a:fld id="{2F69BE3B-5E31-1744-BCDE-D5FB9C261061}" type="slidenum">
              <a:rPr lang="en-US" smtClean="0"/>
              <a:pPr/>
              <a:t>7</a:t>
            </a:fld>
            <a:endParaRPr lang="en-US"/>
          </a:p>
        </p:txBody>
      </p:sp>
    </p:spTree>
    <p:extLst>
      <p:ext uri="{BB962C8B-B14F-4D97-AF65-F5344CB8AC3E}">
        <p14:creationId xmlns:p14="http://schemas.microsoft.com/office/powerpoint/2010/main" val="4146343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288" indent="0">
              <a:buNone/>
            </a:pPr>
            <a:r>
              <a:rPr lang="en-US" b="1" dirty="0" err="1" smtClean="0"/>
              <a:t>Polya</a:t>
            </a:r>
            <a:r>
              <a:rPr lang="en-US" b="1" dirty="0" smtClean="0"/>
              <a:t> PS</a:t>
            </a:r>
            <a:r>
              <a:rPr lang="en-US" b="1" baseline="0" dirty="0" smtClean="0"/>
              <a:t> Process </a:t>
            </a:r>
          </a:p>
          <a:p>
            <a:pPr marL="18288" indent="0">
              <a:buNone/>
            </a:pPr>
            <a:r>
              <a:rPr lang="en-US" baseline="0" dirty="0" smtClean="0"/>
              <a:t>	SMP #1 language</a:t>
            </a:r>
            <a:endParaRPr lang="en-US" dirty="0" smtClean="0"/>
          </a:p>
          <a:p>
            <a:endParaRPr lang="en-US" dirty="0" smtClean="0"/>
          </a:p>
          <a:p>
            <a:r>
              <a:rPr lang="en-US" b="1" dirty="0" smtClean="0"/>
              <a:t>Understand </a:t>
            </a:r>
          </a:p>
          <a:p>
            <a:r>
              <a:rPr lang="en-US" dirty="0" smtClean="0"/>
              <a:t>	explaining to themselves the meaning of a problem </a:t>
            </a:r>
          </a:p>
          <a:p>
            <a:pPr lvl="1"/>
            <a:r>
              <a:rPr lang="en-US" dirty="0" smtClean="0"/>
              <a:t>looking for entry points to its solution </a:t>
            </a:r>
          </a:p>
          <a:p>
            <a:pPr lvl="1"/>
            <a:r>
              <a:rPr lang="en-US" dirty="0" smtClean="0"/>
              <a:t>analyze givens, constraints, relationships, and goals</a:t>
            </a:r>
          </a:p>
          <a:p>
            <a:r>
              <a:rPr lang="en-US" b="1" dirty="0" smtClean="0"/>
              <a:t>Plan</a:t>
            </a:r>
            <a:r>
              <a:rPr lang="en-US" dirty="0" smtClean="0"/>
              <a:t> </a:t>
            </a:r>
          </a:p>
          <a:p>
            <a:r>
              <a:rPr lang="en-US" dirty="0" smtClean="0"/>
              <a:t>	make conjectures about the form and meaning of the solution</a:t>
            </a:r>
          </a:p>
          <a:p>
            <a:pPr lvl="1"/>
            <a:r>
              <a:rPr lang="en-US" dirty="0" smtClean="0"/>
              <a:t> plan a solution pathway rather than simply jumping into a solution attempt. </a:t>
            </a:r>
          </a:p>
          <a:p>
            <a:pPr lvl="1"/>
            <a:r>
              <a:rPr lang="en-US" dirty="0" smtClean="0"/>
              <a:t>consider analogous problems</a:t>
            </a:r>
          </a:p>
          <a:p>
            <a:pPr lvl="0"/>
            <a:r>
              <a:rPr lang="en-US" b="1" dirty="0" smtClean="0"/>
              <a:t>Implement</a:t>
            </a:r>
            <a:r>
              <a:rPr lang="en-US" b="1" baseline="0" dirty="0" smtClean="0"/>
              <a:t> Plan</a:t>
            </a:r>
            <a:endParaRPr lang="en-US" b="1" dirty="0" smtClean="0"/>
          </a:p>
          <a:p>
            <a:pPr lvl="1"/>
            <a:r>
              <a:rPr lang="en-US" dirty="0" smtClean="0"/>
              <a:t>try special cases and simpler forms of the original problem in order to gain insight into its solution</a:t>
            </a:r>
          </a:p>
          <a:p>
            <a:pPr lvl="1"/>
            <a:r>
              <a:rPr lang="en-US" dirty="0" smtClean="0"/>
              <a:t>monitor and evaluate their progress and change course if </a:t>
            </a:r>
            <a:r>
              <a:rPr lang="en-US" dirty="0" err="1" smtClean="0"/>
              <a:t>necessar</a:t>
            </a:r>
            <a:endParaRPr lang="en-US" dirty="0" smtClean="0"/>
          </a:p>
          <a:p>
            <a:pPr lvl="1"/>
            <a:r>
              <a:rPr lang="en-US" dirty="0" smtClean="0"/>
              <a:t>Older students might, depending on the context of the problem, transform algebraic expressions or change the viewing window on their graphing calculator to get the information they need. explain correspondences between equations, verbal descriptions, tables, and graphs or draw diagrams of important features and relationships, graph data, and search for regularity or trends. </a:t>
            </a:r>
          </a:p>
          <a:p>
            <a:pPr lvl="1"/>
            <a:r>
              <a:rPr lang="en-US" dirty="0" smtClean="0"/>
              <a:t>Younger students might rely on using concrete objects or pictures to help conceptualize</a:t>
            </a:r>
            <a:r>
              <a:rPr lang="en-US" baseline="0" dirty="0" smtClean="0"/>
              <a:t> </a:t>
            </a:r>
            <a:r>
              <a:rPr lang="en-US" dirty="0" smtClean="0"/>
              <a:t>and solve a problem. </a:t>
            </a:r>
          </a:p>
          <a:p>
            <a:pPr lvl="0"/>
            <a:r>
              <a:rPr lang="en-US" b="1" dirty="0" smtClean="0"/>
              <a:t>Look Back</a:t>
            </a:r>
          </a:p>
          <a:p>
            <a:pPr lvl="1"/>
            <a:r>
              <a:rPr lang="en-US" dirty="0" smtClean="0"/>
              <a:t>check their answers to problems using a different method</a:t>
            </a:r>
          </a:p>
          <a:p>
            <a:pPr lvl="1"/>
            <a:r>
              <a:rPr lang="en-US" dirty="0" smtClean="0"/>
              <a:t>continually ask themselves, “Does this make sense?” </a:t>
            </a:r>
          </a:p>
          <a:p>
            <a:pPr lvl="1"/>
            <a:r>
              <a:rPr lang="en-US" dirty="0" smtClean="0"/>
              <a:t>understand the approaches of others to solving complex problems and identify correspondences between different approaches</a:t>
            </a:r>
          </a:p>
          <a:p>
            <a:endParaRPr lang="en-US" dirty="0"/>
          </a:p>
        </p:txBody>
      </p:sp>
      <p:sp>
        <p:nvSpPr>
          <p:cNvPr id="4" name="Slide Number Placeholder 3"/>
          <p:cNvSpPr>
            <a:spLocks noGrp="1"/>
          </p:cNvSpPr>
          <p:nvPr>
            <p:ph type="sldNum" sz="quarter" idx="10"/>
          </p:nvPr>
        </p:nvSpPr>
        <p:spPr/>
        <p:txBody>
          <a:bodyPr/>
          <a:lstStyle/>
          <a:p>
            <a:fld id="{2F69BE3B-5E31-1744-BCDE-D5FB9C261061}" type="slidenum">
              <a:rPr lang="en-US" smtClean="0"/>
              <a:pPr/>
              <a:t>8</a:t>
            </a:fld>
            <a:endParaRPr lang="en-US"/>
          </a:p>
        </p:txBody>
      </p:sp>
    </p:spTree>
    <p:extLst>
      <p:ext uri="{BB962C8B-B14F-4D97-AF65-F5344CB8AC3E}">
        <p14:creationId xmlns:p14="http://schemas.microsoft.com/office/powerpoint/2010/main" val="5461472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are the common set found in many text books. One of my favorite strategies not listed here: Do something!</a:t>
            </a:r>
          </a:p>
          <a:p>
            <a:r>
              <a:rPr lang="en-US" baseline="0" dirty="0" smtClean="0"/>
              <a:t>Create visual representations: bar diagrams, double number line</a:t>
            </a:r>
          </a:p>
          <a:p>
            <a:r>
              <a:rPr lang="en-US" baseline="0" dirty="0" smtClean="0"/>
              <a:t>Multiple representations:  </a:t>
            </a:r>
            <a:endParaRPr lang="en-US" dirty="0"/>
          </a:p>
        </p:txBody>
      </p:sp>
      <p:sp>
        <p:nvSpPr>
          <p:cNvPr id="4" name="Slide Number Placeholder 3"/>
          <p:cNvSpPr>
            <a:spLocks noGrp="1"/>
          </p:cNvSpPr>
          <p:nvPr>
            <p:ph type="sldNum" sz="quarter" idx="10"/>
          </p:nvPr>
        </p:nvSpPr>
        <p:spPr/>
        <p:txBody>
          <a:bodyPr/>
          <a:lstStyle/>
          <a:p>
            <a:fld id="{2F69BE3B-5E31-1744-BCDE-D5FB9C261061}" type="slidenum">
              <a:rPr lang="en-US" smtClean="0"/>
              <a:pPr/>
              <a:t>9</a:t>
            </a:fld>
            <a:endParaRPr lang="en-US"/>
          </a:p>
        </p:txBody>
      </p:sp>
    </p:spTree>
    <p:extLst>
      <p:ext uri="{BB962C8B-B14F-4D97-AF65-F5344CB8AC3E}">
        <p14:creationId xmlns:p14="http://schemas.microsoft.com/office/powerpoint/2010/main" val="4003935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Great example: Working backwards (5</a:t>
            </a:r>
            <a:r>
              <a:rPr lang="en-US" baseline="30000" dirty="0" smtClean="0"/>
              <a:t>th</a:t>
            </a:r>
            <a:r>
              <a:rPr lang="en-US" dirty="0" smtClean="0"/>
              <a:t> 18-4)</a:t>
            </a:r>
          </a:p>
          <a:p>
            <a:r>
              <a:rPr lang="en-US" dirty="0" smtClean="0"/>
              <a:t>Need</a:t>
            </a:r>
            <a:r>
              <a:rPr lang="en-US" baseline="0" dirty="0" smtClean="0"/>
              <a:t> to collect about 6-10.</a:t>
            </a:r>
          </a:p>
          <a:p>
            <a:r>
              <a:rPr lang="en-US" baseline="0" dirty="0" smtClean="0"/>
              <a:t>Debrief: Justify strategy choice based on understanding when &amp; how to use the strategy (generalize)</a:t>
            </a:r>
          </a:p>
          <a:p>
            <a:r>
              <a:rPr lang="en-US" baseline="0" dirty="0" smtClean="0"/>
              <a:t>How teachers can apply this knowledge:</a:t>
            </a:r>
          </a:p>
          <a:p>
            <a:pPr marL="228600" indent="-228600">
              <a:buAutoNum type="arabicParenR"/>
            </a:pPr>
            <a:r>
              <a:rPr lang="en-US" baseline="0" dirty="0" smtClean="0"/>
              <a:t>Explicitly teach </a:t>
            </a:r>
            <a:r>
              <a:rPr lang="en-US" u="sng" baseline="0" dirty="0" smtClean="0"/>
              <a:t>when</a:t>
            </a:r>
            <a:r>
              <a:rPr lang="en-US" u="none" baseline="0" dirty="0" smtClean="0"/>
              <a:t> to use a strategy</a:t>
            </a:r>
          </a:p>
          <a:p>
            <a:pPr marL="228600" indent="-228600">
              <a:buAutoNum type="arabicParenR"/>
            </a:pPr>
            <a:r>
              <a:rPr lang="en-US" u="none" baseline="0" dirty="0" smtClean="0"/>
              <a:t>Support students in articulating the elements of a problem </a:t>
            </a:r>
          </a:p>
          <a:p>
            <a:pPr marL="228600" indent="-228600">
              <a:buAutoNum type="arabicParenR"/>
            </a:pPr>
            <a:r>
              <a:rPr lang="en-US" u="none" baseline="0" dirty="0" smtClean="0"/>
              <a:t>Recognize that multiple strategies could be used for different problems</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2F69BE3B-5E31-1744-BCDE-D5FB9C261061}" type="slidenum">
              <a:rPr lang="en-US" smtClean="0"/>
              <a:pPr/>
              <a:t>11</a:t>
            </a:fld>
            <a:endParaRPr lang="en-US"/>
          </a:p>
        </p:txBody>
      </p:sp>
    </p:spTree>
    <p:extLst>
      <p:ext uri="{BB962C8B-B14F-4D97-AF65-F5344CB8AC3E}">
        <p14:creationId xmlns:p14="http://schemas.microsoft.com/office/powerpoint/2010/main" val="19189421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fld id="{2069C06D-4ED8-42C6-905D-CA84CA1B6CBF}" type="datetime2">
              <a:rPr lang="en-US" smtClean="0"/>
              <a:pPr/>
              <a:t>Saturday, March 01, 2014</a:t>
            </a:fld>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6EEE0E-EDB0-4D84-86B0-50833DF22902}" type="datetime2">
              <a:rPr lang="en-US" smtClean="0"/>
              <a:pPr/>
              <a:t>Saturday, March 01, 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114372C-B5AB-4C39-B273-B99224EB4DD5}" type="datetime2">
              <a:rPr lang="en-US" smtClean="0"/>
              <a:pPr/>
              <a:t>Saturday, March 01, 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fld id="{14CB1CAA-32CD-4B55-B92A-B8F0843CACF4}" type="datetime2">
              <a:rPr lang="en-US" smtClean="0"/>
              <a:pPr/>
              <a:t>Saturday, March 01, 2014</a:t>
            </a:fld>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fld id="{3AD8CDC4-3D19-4983-B478-82F6B8E5AB66}" type="datetime2">
              <a:rPr lang="en-US" smtClean="0"/>
              <a:pPr/>
              <a:t>Saturday, March 01, 2014</a:t>
            </a:fld>
            <a:endParaRPr lang="en-US" dirty="0"/>
          </a:p>
        </p:txBody>
      </p:sp>
      <p:sp>
        <p:nvSpPr>
          <p:cNvPr id="13" name="Slide Number Placeholder 12"/>
          <p:cNvSpPr>
            <a:spLocks noGrp="1"/>
          </p:cNvSpPr>
          <p:nvPr>
            <p:ph type="sldNum" sz="quarter" idx="11"/>
          </p:nvPr>
        </p:nvSpPr>
        <p:spPr/>
        <p:txBody>
          <a:bodyPr/>
          <a:lstStyle/>
          <a:p>
            <a:fld id="{1789C0F2-17E0-497A-9BBE-0C73201AAFE3}"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84B82477-D5D3-4181-8C11-75D0F2433A87}" type="datetime2">
              <a:rPr lang="en-US" smtClean="0"/>
              <a:pPr/>
              <a:t>Saturday, March 01, 2014</a:t>
            </a:fld>
            <a:endParaRPr lang="en-US" dirty="0"/>
          </a:p>
        </p:txBody>
      </p:sp>
      <p:sp>
        <p:nvSpPr>
          <p:cNvPr id="9" name="Slide Number Placeholder 8"/>
          <p:cNvSpPr>
            <a:spLocks noGrp="1"/>
          </p:cNvSpPr>
          <p:nvPr>
            <p:ph type="sldNum" sz="quarter" idx="11"/>
          </p:nvPr>
        </p:nvSpPr>
        <p:spPr/>
        <p:txBody>
          <a:bodyPr/>
          <a:lstStyle/>
          <a:p>
            <a:fld id="{1789C0F2-17E0-497A-9BBE-0C73201AAFE3}"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fld id="{213E253B-1893-4367-8BAE-DF4BC10DC578}" type="datetime2">
              <a:rPr lang="en-US" smtClean="0"/>
              <a:pPr/>
              <a:t>Saturday, March 01, 2014</a:t>
            </a:fld>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8B62300D-25B3-4603-86C9-4CB776489F00}" type="datetime2">
              <a:rPr lang="en-US" smtClean="0"/>
              <a:pPr/>
              <a:t>Saturday, March 01, 2014</a:t>
            </a:fld>
            <a:endParaRPr lang="en-US" dirty="0"/>
          </a:p>
        </p:txBody>
      </p:sp>
      <p:sp>
        <p:nvSpPr>
          <p:cNvPr id="8" name="Slide Number Placeholder 7"/>
          <p:cNvSpPr>
            <a:spLocks noGrp="1"/>
          </p:cNvSpPr>
          <p:nvPr>
            <p:ph type="sldNum" sz="quarter" idx="11"/>
          </p:nvPr>
        </p:nvSpPr>
        <p:spPr/>
        <p:txBody>
          <a:bodyPr/>
          <a:lstStyle/>
          <a:p>
            <a:fld id="{1789C0F2-17E0-497A-9BBE-0C73201AAFE3}"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6314AD9-FCC8-48B7-B85B-012A91320DFF}" type="datetime2">
              <a:rPr lang="en-US" smtClean="0"/>
              <a:pPr/>
              <a:t>Saturday, March 01, 2014</a:t>
            </a:fld>
            <a:endParaRPr lang="en-US" dirty="0"/>
          </a:p>
        </p:txBody>
      </p:sp>
      <p:sp>
        <p:nvSpPr>
          <p:cNvPr id="6" name="Slide Number Placeholder 5"/>
          <p:cNvSpPr>
            <a:spLocks noGrp="1"/>
          </p:cNvSpPr>
          <p:nvPr>
            <p:ph type="sldNum" sz="quarter" idx="11"/>
          </p:nvPr>
        </p:nvSpPr>
        <p:spPr/>
        <p:txBody>
          <a:bodyPr/>
          <a:lstStyle/>
          <a:p>
            <a:fld id="{1789C0F2-17E0-497A-9BBE-0C73201AAFE3}"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3182DC50-D5DB-4F94-B367-9876CD2C4012}" type="datetime2">
              <a:rPr lang="en-US" smtClean="0"/>
              <a:pPr/>
              <a:t>Saturday, March 01, 2014</a:t>
            </a:fld>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fld id="{292EB412-E790-42EA-81FE-2925D3A43D91}" type="datetime2">
              <a:rPr lang="en-US" smtClean="0"/>
              <a:pPr/>
              <a:t>Saturday, March 01, 2014</a:t>
            </a:fld>
            <a:endParaRPr lang="en-US" dirty="0"/>
          </a:p>
        </p:txBody>
      </p:sp>
      <p:sp>
        <p:nvSpPr>
          <p:cNvPr id="14" name="Slide Number Placeholder 13"/>
          <p:cNvSpPr>
            <a:spLocks noGrp="1"/>
          </p:cNvSpPr>
          <p:nvPr>
            <p:ph type="sldNum" sz="quarter" idx="11"/>
          </p:nvPr>
        </p:nvSpPr>
        <p:spPr/>
        <p:txBody>
          <a:bodyPr/>
          <a:lstStyle/>
          <a:p>
            <a:fld id="{1789C0F2-17E0-497A-9BBE-0C73201AAFE3}"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0B385921-A91A-409C-921C-0E0EC1E750EC}" type="datetime2">
              <a:rPr lang="en-US" smtClean="0"/>
              <a:pPr/>
              <a:t>Saturday, March 01, 2014</a:t>
            </a:fld>
            <a:endParaRPr lang="en-US"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1789C0F2-17E0-497A-9BBE-0C73201AAFE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sldNum="0" hdr="0" ftr="0" dt="0"/>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jpeg"/><Relationship Id="rId2" Type="http://schemas.openxmlformats.org/officeDocument/2006/relationships/notesSlide" Target="../notesSlides/notesSlide8.xml"/><Relationship Id="rId16"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Problem Solving</a:t>
            </a:r>
            <a:endParaRPr lang="en-US" dirty="0"/>
          </a:p>
        </p:txBody>
      </p:sp>
      <p:sp>
        <p:nvSpPr>
          <p:cNvPr id="3" name="Subtitle 2"/>
          <p:cNvSpPr>
            <a:spLocks noGrp="1"/>
          </p:cNvSpPr>
          <p:nvPr>
            <p:ph type="subTitle" idx="1"/>
          </p:nvPr>
        </p:nvSpPr>
        <p:spPr/>
        <p:txBody>
          <a:bodyPr>
            <a:normAutofit fontScale="92500" lnSpcReduction="10000"/>
          </a:bodyPr>
          <a:lstStyle/>
          <a:p>
            <a:r>
              <a:rPr lang="en-US" dirty="0" smtClean="0"/>
              <a:t>Dr. Melanie Maxwell &amp; Dr. Stephen </a:t>
            </a:r>
            <a:r>
              <a:rPr lang="en-US" dirty="0" err="1" smtClean="0"/>
              <a:t>Sher</a:t>
            </a:r>
            <a:endParaRPr lang="en-US" dirty="0" smtClean="0"/>
          </a:p>
          <a:p>
            <a:r>
              <a:rPr lang="en-US" dirty="0" err="1" smtClean="0"/>
              <a:t>MaTHink</a:t>
            </a:r>
            <a:r>
              <a:rPr lang="en-US" dirty="0" smtClean="0"/>
              <a:t>, March </a:t>
            </a:r>
            <a:r>
              <a:rPr lang="en-US" dirty="0"/>
              <a:t>1</a:t>
            </a:r>
            <a:r>
              <a:rPr lang="en-US" dirty="0" smtClean="0"/>
              <a:t>, 2014</a:t>
            </a:r>
            <a:endParaRPr lang="en-US" dirty="0"/>
          </a:p>
        </p:txBody>
      </p:sp>
    </p:spTree>
    <p:extLst>
      <p:ext uri="{BB962C8B-B14F-4D97-AF65-F5344CB8AC3E}">
        <p14:creationId xmlns:p14="http://schemas.microsoft.com/office/powerpoint/2010/main" val="21234065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539750" y="444501"/>
            <a:ext cx="7689850" cy="5984874"/>
          </a:xfrm>
        </p:spPr>
        <p:txBody>
          <a:bodyPr>
            <a:normAutofit/>
          </a:bodyPr>
          <a:lstStyle/>
          <a:p>
            <a:r>
              <a:rPr lang="en-US" dirty="0" smtClean="0"/>
              <a:t>Act it out/use objects</a:t>
            </a:r>
          </a:p>
          <a:p>
            <a:r>
              <a:rPr lang="en-US" dirty="0" smtClean="0"/>
              <a:t>Draw a picture</a:t>
            </a:r>
          </a:p>
          <a:p>
            <a:r>
              <a:rPr lang="en-US" dirty="0" smtClean="0"/>
              <a:t>Make a graph</a:t>
            </a:r>
          </a:p>
          <a:p>
            <a:r>
              <a:rPr lang="en-US" dirty="0" smtClean="0"/>
              <a:t>Look for a pattern</a:t>
            </a:r>
          </a:p>
          <a:p>
            <a:r>
              <a:rPr lang="en-US" dirty="0" smtClean="0"/>
              <a:t>Write an equation</a:t>
            </a:r>
          </a:p>
          <a:p>
            <a:r>
              <a:rPr lang="en-US" dirty="0" smtClean="0"/>
              <a:t>Solve a simpler problem</a:t>
            </a:r>
          </a:p>
          <a:p>
            <a:r>
              <a:rPr lang="en-US" dirty="0" smtClean="0"/>
              <a:t>Try, check, revise</a:t>
            </a:r>
          </a:p>
          <a:p>
            <a:r>
              <a:rPr lang="en-US" dirty="0" smtClean="0"/>
              <a:t>Make an organized list</a:t>
            </a:r>
          </a:p>
          <a:p>
            <a:r>
              <a:rPr lang="en-US" dirty="0" smtClean="0"/>
              <a:t>Work backward</a:t>
            </a:r>
          </a:p>
          <a:p>
            <a:r>
              <a:rPr lang="en-US" dirty="0" smtClean="0"/>
              <a:t>Make a table</a:t>
            </a:r>
          </a:p>
          <a:p>
            <a:r>
              <a:rPr lang="en-US" dirty="0" smtClean="0"/>
              <a:t>Do something</a:t>
            </a:r>
            <a:endParaRPr lang="en-US" dirty="0"/>
          </a:p>
        </p:txBody>
      </p:sp>
      <p:sp>
        <p:nvSpPr>
          <p:cNvPr id="3" name="Title 2"/>
          <p:cNvSpPr>
            <a:spLocks noGrp="1"/>
          </p:cNvSpPr>
          <p:nvPr>
            <p:ph type="title"/>
          </p:nvPr>
        </p:nvSpPr>
        <p:spPr>
          <a:xfrm>
            <a:off x="457200" y="274638"/>
            <a:ext cx="8229600" cy="944562"/>
          </a:xfrm>
        </p:spPr>
        <p:txBody>
          <a:bodyPr>
            <a:normAutofit/>
          </a:bodyPr>
          <a:lstStyle/>
          <a:p>
            <a:pPr eaLnBrk="1" fontAlgn="auto" hangingPunct="1">
              <a:spcAft>
                <a:spcPts val="0"/>
              </a:spcAft>
              <a:defRPr/>
            </a:pPr>
            <a:r>
              <a:rPr lang="en-US" dirty="0" smtClean="0">
                <a:solidFill>
                  <a:schemeClr val="tx2">
                    <a:satMod val="200000"/>
                  </a:schemeClr>
                </a:solidFill>
                <a:ea typeface="+mj-ea"/>
                <a:cs typeface="+mj-cs"/>
              </a:rPr>
              <a:t>Problem Solving Strategies</a:t>
            </a:r>
            <a:endParaRPr lang="en-US" dirty="0">
              <a:solidFill>
                <a:schemeClr val="tx2">
                  <a:satMod val="200000"/>
                </a:schemeClr>
              </a:solidFill>
              <a:ea typeface="+mj-ea"/>
              <a:cs typeface="+mj-cs"/>
            </a:endParaRPr>
          </a:p>
        </p:txBody>
      </p:sp>
    </p:spTree>
    <p:extLst>
      <p:ext uri="{BB962C8B-B14F-4D97-AF65-F5344CB8AC3E}">
        <p14:creationId xmlns:p14="http://schemas.microsoft.com/office/powerpoint/2010/main" val="22878387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27200" y="431801"/>
            <a:ext cx="6502400" cy="4445000"/>
          </a:xfrm>
        </p:spPr>
        <p:txBody>
          <a:bodyPr>
            <a:normAutofit lnSpcReduction="10000"/>
          </a:bodyPr>
          <a:lstStyle/>
          <a:p>
            <a:pPr marL="18288" indent="0">
              <a:buNone/>
            </a:pPr>
            <a:endParaRPr lang="en-US" dirty="0" smtClean="0"/>
          </a:p>
          <a:p>
            <a:pPr marL="274320" lvl="1">
              <a:buFont typeface="Wingdings" pitchFamily="2" charset="2"/>
              <a:buChar char=""/>
            </a:pPr>
            <a:r>
              <a:rPr lang="en-US" dirty="0"/>
              <a:t>Goal: Articulate the why and how specific strategies help with certain problems. </a:t>
            </a:r>
            <a:endParaRPr lang="en-US" dirty="0" smtClean="0"/>
          </a:p>
          <a:p>
            <a:pPr marL="274320" lvl="1">
              <a:buFont typeface="Wingdings" pitchFamily="2" charset="2"/>
              <a:buChar char=""/>
            </a:pPr>
            <a:r>
              <a:rPr lang="en-US" dirty="0" smtClean="0"/>
              <a:t>Apply and extend the information already presented</a:t>
            </a:r>
          </a:p>
          <a:p>
            <a:pPr marL="18288" lvl="1" indent="0">
              <a:buNone/>
            </a:pPr>
            <a:endParaRPr lang="en-US" dirty="0" smtClean="0"/>
          </a:p>
          <a:p>
            <a:pPr marL="18288" indent="0">
              <a:buNone/>
            </a:pPr>
            <a:r>
              <a:rPr lang="en-US" dirty="0" smtClean="0"/>
              <a:t>Task:</a:t>
            </a:r>
          </a:p>
          <a:p>
            <a:r>
              <a:rPr lang="en-US" dirty="0" smtClean="0"/>
              <a:t>Solve problems using 2 or more strategies.</a:t>
            </a:r>
          </a:p>
          <a:p>
            <a:r>
              <a:rPr lang="en-US" dirty="0" smtClean="0"/>
              <a:t>Discuss the Metacognitive questions with your partner. </a:t>
            </a:r>
          </a:p>
          <a:p>
            <a:r>
              <a:rPr lang="en-US" dirty="0" smtClean="0"/>
              <a:t>Directions on on the top of the Strategy Classification handout.</a:t>
            </a:r>
          </a:p>
          <a:p>
            <a:r>
              <a:rPr lang="en-US" dirty="0" smtClean="0"/>
              <a:t>You can use the chart to record strategies you used on each problem. </a:t>
            </a:r>
          </a:p>
        </p:txBody>
      </p:sp>
      <p:sp>
        <p:nvSpPr>
          <p:cNvPr id="3" name="Title 2"/>
          <p:cNvSpPr>
            <a:spLocks noGrp="1"/>
          </p:cNvSpPr>
          <p:nvPr>
            <p:ph type="title"/>
          </p:nvPr>
        </p:nvSpPr>
        <p:spPr/>
        <p:txBody>
          <a:bodyPr/>
          <a:lstStyle/>
          <a:p>
            <a:r>
              <a:rPr lang="en-US" dirty="0" smtClean="0"/>
              <a:t>PS Strategies Activity</a:t>
            </a:r>
            <a:endParaRPr lang="en-US" dirty="0"/>
          </a:p>
        </p:txBody>
      </p:sp>
    </p:spTree>
    <p:extLst>
      <p:ext uri="{BB962C8B-B14F-4D97-AF65-F5344CB8AC3E}">
        <p14:creationId xmlns:p14="http://schemas.microsoft.com/office/powerpoint/2010/main" val="35526930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494931"/>
            <a:ext cx="7772400" cy="914400"/>
          </a:xfrm>
        </p:spPr>
        <p:txBody>
          <a:bodyPr>
            <a:normAutofit fontScale="90000"/>
          </a:bodyPr>
          <a:lstStyle/>
          <a:p>
            <a:pPr eaLnBrk="1" fontAlgn="auto" hangingPunct="1">
              <a:spcAft>
                <a:spcPts val="0"/>
              </a:spcAft>
              <a:defRPr/>
            </a:pPr>
            <a:r>
              <a:rPr lang="en-US" dirty="0" smtClean="0">
                <a:solidFill>
                  <a:schemeClr val="tx2">
                    <a:satMod val="200000"/>
                  </a:schemeClr>
                </a:solidFill>
                <a:ea typeface="+mj-ea"/>
                <a:cs typeface="+mj-cs"/>
              </a:rPr>
              <a:t>Metacognitive Questions</a:t>
            </a:r>
            <a:br>
              <a:rPr lang="en-US" dirty="0" smtClean="0">
                <a:solidFill>
                  <a:schemeClr val="tx2">
                    <a:satMod val="200000"/>
                  </a:schemeClr>
                </a:solidFill>
                <a:ea typeface="+mj-ea"/>
                <a:cs typeface="+mj-cs"/>
              </a:rPr>
            </a:br>
            <a:r>
              <a:rPr lang="en-US" dirty="0" smtClean="0">
                <a:solidFill>
                  <a:schemeClr val="tx2">
                    <a:satMod val="200000"/>
                  </a:schemeClr>
                </a:solidFill>
              </a:rPr>
              <a:t>for </a:t>
            </a:r>
            <a:r>
              <a:rPr lang="en-US" dirty="0">
                <a:solidFill>
                  <a:schemeClr val="tx2">
                    <a:satMod val="200000"/>
                  </a:schemeClr>
                </a:solidFill>
              </a:rPr>
              <a:t>S</a:t>
            </a:r>
            <a:r>
              <a:rPr lang="en-US" dirty="0" smtClean="0">
                <a:solidFill>
                  <a:schemeClr val="tx2">
                    <a:satMod val="200000"/>
                  </a:schemeClr>
                </a:solidFill>
              </a:rPr>
              <a:t>tudents and Teachers</a:t>
            </a:r>
            <a:endParaRPr lang="en-US" dirty="0">
              <a:solidFill>
                <a:schemeClr val="tx2">
                  <a:satMod val="200000"/>
                </a:schemeClr>
              </a:solidFill>
              <a:ea typeface="+mj-ea"/>
              <a:cs typeface="+mj-cs"/>
            </a:endParaRPr>
          </a:p>
        </p:txBody>
      </p:sp>
      <p:sp>
        <p:nvSpPr>
          <p:cNvPr id="14339" name="Content Placeholder 1"/>
          <p:cNvSpPr>
            <a:spLocks noGrp="1"/>
          </p:cNvSpPr>
          <p:nvPr>
            <p:ph idx="1"/>
          </p:nvPr>
        </p:nvSpPr>
        <p:spPr>
          <a:xfrm>
            <a:off x="838200" y="1371600"/>
            <a:ext cx="7772400" cy="5130800"/>
          </a:xfrm>
        </p:spPr>
        <p:txBody>
          <a:bodyPr>
            <a:normAutofit/>
          </a:bodyPr>
          <a:lstStyle/>
          <a:p>
            <a:pPr marL="420624" indent="-384048" eaLnBrk="1" fontAlgn="auto" hangingPunct="1">
              <a:spcAft>
                <a:spcPts val="0"/>
              </a:spcAft>
              <a:buFont typeface="Wingdings 2"/>
              <a:buChar char=""/>
              <a:defRPr/>
            </a:pPr>
            <a:r>
              <a:rPr lang="en-US" dirty="0" smtClean="0">
                <a:ea typeface="+mn-ea"/>
                <a:cs typeface="+mn-cs"/>
              </a:rPr>
              <a:t>How did you start this strategy?</a:t>
            </a:r>
          </a:p>
          <a:p>
            <a:pPr marL="420624" indent="-384048" eaLnBrk="1" fontAlgn="auto" hangingPunct="1">
              <a:spcAft>
                <a:spcPts val="0"/>
              </a:spcAft>
              <a:buFont typeface="Wingdings 2"/>
              <a:buChar char=""/>
              <a:defRPr/>
            </a:pPr>
            <a:r>
              <a:rPr lang="en-US" dirty="0" smtClean="0"/>
              <a:t>What did you need to understand to be able to apply your strategy?</a:t>
            </a:r>
          </a:p>
          <a:p>
            <a:pPr marL="420624" indent="-384048">
              <a:buFont typeface="Wingdings 2"/>
              <a:buChar char=""/>
              <a:defRPr/>
            </a:pPr>
            <a:r>
              <a:rPr lang="en-US" dirty="0"/>
              <a:t>What relationship(s) between quantities did you need to see to solve this problem </a:t>
            </a:r>
            <a:r>
              <a:rPr lang="en-US" dirty="0" smtClean="0"/>
              <a:t>and apply your strategy effectively?</a:t>
            </a:r>
            <a:endParaRPr lang="en-US" dirty="0" smtClean="0">
              <a:ea typeface="+mn-ea"/>
              <a:cs typeface="+mn-cs"/>
            </a:endParaRPr>
          </a:p>
          <a:p>
            <a:pPr marL="420624" indent="-384048" eaLnBrk="1" fontAlgn="auto" hangingPunct="1">
              <a:spcAft>
                <a:spcPts val="0"/>
              </a:spcAft>
              <a:buFont typeface="Wingdings 2"/>
              <a:buChar char=""/>
              <a:defRPr/>
            </a:pPr>
            <a:r>
              <a:rPr lang="en-US" dirty="0" smtClean="0">
                <a:ea typeface="+mn-ea"/>
                <a:cs typeface="+mn-cs"/>
              </a:rPr>
              <a:t>Why did you use this problem solving strategy first, second, or …?</a:t>
            </a:r>
          </a:p>
          <a:p>
            <a:pPr marL="420624" indent="-384048" eaLnBrk="1" fontAlgn="auto" hangingPunct="1">
              <a:spcAft>
                <a:spcPts val="0"/>
              </a:spcAft>
              <a:buFont typeface="Wingdings 2"/>
              <a:buChar char=""/>
              <a:defRPr/>
            </a:pPr>
            <a:r>
              <a:rPr lang="en-US" dirty="0" smtClean="0">
                <a:ea typeface="+mn-ea"/>
                <a:cs typeface="+mn-cs"/>
              </a:rPr>
              <a:t>What are the advantages of _________ strategy for this problem?</a:t>
            </a:r>
          </a:p>
          <a:p>
            <a:pPr marL="420624" indent="-384048" eaLnBrk="1" fontAlgn="auto" hangingPunct="1">
              <a:spcAft>
                <a:spcPts val="0"/>
              </a:spcAft>
              <a:buFont typeface="Wingdings 2"/>
              <a:buChar char=""/>
              <a:defRPr/>
            </a:pPr>
            <a:r>
              <a:rPr lang="en-US" dirty="0" smtClean="0">
                <a:ea typeface="+mn-ea"/>
                <a:cs typeface="+mn-cs"/>
              </a:rPr>
              <a:t>What are the disadvantages of _________ strategy for this problem? </a:t>
            </a:r>
          </a:p>
          <a:p>
            <a:pPr marL="420624" indent="-384048" eaLnBrk="1" fontAlgn="auto" hangingPunct="1">
              <a:spcAft>
                <a:spcPts val="0"/>
              </a:spcAft>
              <a:buFont typeface="Wingdings 2"/>
              <a:buChar char=""/>
              <a:defRPr/>
            </a:pPr>
            <a:r>
              <a:rPr lang="en-US" dirty="0" smtClean="0">
                <a:ea typeface="+mn-ea"/>
                <a:cs typeface="+mn-cs"/>
              </a:rPr>
              <a:t>How does this strategy clarify the mathematics in this problem? </a:t>
            </a:r>
          </a:p>
        </p:txBody>
      </p:sp>
    </p:spTree>
    <p:extLst>
      <p:ext uri="{BB962C8B-B14F-4D97-AF65-F5344CB8AC3E}">
        <p14:creationId xmlns:p14="http://schemas.microsoft.com/office/powerpoint/2010/main" val="25642992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74240" y="685801"/>
            <a:ext cx="6187440" cy="4504249"/>
          </a:xfrm>
        </p:spPr>
        <p:txBody>
          <a:bodyPr/>
          <a:lstStyle/>
          <a:p>
            <a:r>
              <a:rPr lang="en-US" dirty="0" smtClean="0"/>
              <a:t>Goal: Articulate why and how specific strategies help solve certain types of problems. </a:t>
            </a:r>
          </a:p>
          <a:p>
            <a:r>
              <a:rPr lang="en-US" dirty="0" smtClean="0"/>
              <a:t>How do we develop these skills in our students?</a:t>
            </a:r>
            <a:endParaRPr lang="en-US" dirty="0"/>
          </a:p>
          <a:p>
            <a:r>
              <a:rPr lang="en-US" dirty="0" smtClean="0"/>
              <a:t>What can you implement THIS year?</a:t>
            </a:r>
          </a:p>
          <a:p>
            <a:r>
              <a:rPr lang="en-US" dirty="0" smtClean="0"/>
              <a:t>How will you begin next year? (KISS)</a:t>
            </a:r>
            <a:endParaRPr lang="en-US" dirty="0"/>
          </a:p>
        </p:txBody>
      </p:sp>
      <p:sp>
        <p:nvSpPr>
          <p:cNvPr id="3" name="Title 2"/>
          <p:cNvSpPr>
            <a:spLocks noGrp="1"/>
          </p:cNvSpPr>
          <p:nvPr>
            <p:ph type="title"/>
          </p:nvPr>
        </p:nvSpPr>
        <p:spPr/>
        <p:txBody>
          <a:bodyPr/>
          <a:lstStyle/>
          <a:p>
            <a:r>
              <a:rPr lang="en-US" dirty="0" smtClean="0"/>
              <a:t>Debriefing &amp; Action Plan</a:t>
            </a:r>
            <a:endParaRPr lang="en-US" dirty="0"/>
          </a:p>
        </p:txBody>
      </p:sp>
    </p:spTree>
    <p:extLst>
      <p:ext uri="{BB962C8B-B14F-4D97-AF65-F5344CB8AC3E}">
        <p14:creationId xmlns:p14="http://schemas.microsoft.com/office/powerpoint/2010/main" val="37141989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noAutofit/>
          </a:bodyPr>
          <a:lstStyle/>
          <a:p>
            <a:r>
              <a:rPr lang="en-US" dirty="0" smtClean="0"/>
              <a:t>How do we create opportunities for students to develop process and strategy skills?</a:t>
            </a:r>
            <a:endParaRPr lang="en-US" dirty="0"/>
          </a:p>
        </p:txBody>
      </p:sp>
      <p:sp>
        <p:nvSpPr>
          <p:cNvPr id="3" name="Title 2"/>
          <p:cNvSpPr>
            <a:spLocks noGrp="1"/>
          </p:cNvSpPr>
          <p:nvPr>
            <p:ph type="title"/>
          </p:nvPr>
        </p:nvSpPr>
        <p:spPr/>
        <p:txBody>
          <a:bodyPr>
            <a:normAutofit/>
          </a:bodyPr>
          <a:lstStyle/>
          <a:p>
            <a:pPr eaLnBrk="1" fontAlgn="auto" hangingPunct="1">
              <a:spcAft>
                <a:spcPts val="0"/>
              </a:spcAft>
              <a:defRPr/>
            </a:pPr>
            <a:r>
              <a:rPr lang="en-US" dirty="0" smtClean="0">
                <a:solidFill>
                  <a:schemeClr val="tx2">
                    <a:satMod val="200000"/>
                  </a:schemeClr>
                </a:solidFill>
                <a:ea typeface="+mj-ea"/>
                <a:cs typeface="+mj-cs"/>
              </a:rPr>
              <a:t>Teaching Problem Solving Skills</a:t>
            </a:r>
            <a:endParaRPr lang="en-US" dirty="0">
              <a:solidFill>
                <a:schemeClr val="tx2">
                  <a:satMod val="200000"/>
                </a:schemeClr>
              </a:solidFill>
              <a:ea typeface="+mj-ea"/>
              <a:cs typeface="+mj-cs"/>
            </a:endParaRPr>
          </a:p>
        </p:txBody>
      </p:sp>
    </p:spTree>
    <p:extLst>
      <p:ext uri="{BB962C8B-B14F-4D97-AF65-F5344CB8AC3E}">
        <p14:creationId xmlns:p14="http://schemas.microsoft.com/office/powerpoint/2010/main" val="15899524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909760" y="879852"/>
            <a:ext cx="5675880" cy="3657599"/>
          </a:xfrm>
        </p:spPr>
        <p:txBody>
          <a:bodyPr>
            <a:normAutofit/>
          </a:bodyPr>
          <a:lstStyle/>
          <a:p>
            <a:r>
              <a:rPr lang="en-US" dirty="0" smtClean="0"/>
              <a:t>Use _____ strategy. How did it work?</a:t>
            </a:r>
          </a:p>
          <a:p>
            <a:r>
              <a:rPr lang="en-US" dirty="0" smtClean="0"/>
              <a:t>Problem sort and discussion</a:t>
            </a:r>
          </a:p>
          <a:p>
            <a:r>
              <a:rPr lang="en-US" dirty="0" smtClean="0"/>
              <a:t>Direct instruction (how &amp; when)</a:t>
            </a:r>
          </a:p>
          <a:p>
            <a:r>
              <a:rPr lang="en-US" dirty="0" smtClean="0"/>
              <a:t>Think Aloud</a:t>
            </a:r>
          </a:p>
          <a:p>
            <a:r>
              <a:rPr lang="en-US" dirty="0" smtClean="0"/>
              <a:t>Label student work (orally and written)</a:t>
            </a:r>
          </a:p>
          <a:p>
            <a:r>
              <a:rPr lang="en-US" dirty="0" smtClean="0"/>
              <a:t>Focus on planning stage</a:t>
            </a:r>
          </a:p>
          <a:p>
            <a:r>
              <a:rPr lang="en-US" dirty="0" smtClean="0"/>
              <a:t>“Reference problems”</a:t>
            </a:r>
          </a:p>
          <a:p>
            <a:r>
              <a:rPr lang="en-US" dirty="0" smtClean="0"/>
              <a:t>Application!!!!</a:t>
            </a:r>
            <a:endParaRPr lang="en-US" dirty="0"/>
          </a:p>
        </p:txBody>
      </p:sp>
      <p:sp>
        <p:nvSpPr>
          <p:cNvPr id="3" name="Title 2"/>
          <p:cNvSpPr>
            <a:spLocks noGrp="1"/>
          </p:cNvSpPr>
          <p:nvPr>
            <p:ph type="title"/>
          </p:nvPr>
        </p:nvSpPr>
        <p:spPr/>
        <p:txBody>
          <a:bodyPr/>
          <a:lstStyle/>
          <a:p>
            <a:r>
              <a:rPr lang="en-US" dirty="0" smtClean="0"/>
              <a:t>Ways to build PS skills</a:t>
            </a:r>
            <a:endParaRPr lang="en-US" dirty="0"/>
          </a:p>
        </p:txBody>
      </p:sp>
      <p:grpSp>
        <p:nvGrpSpPr>
          <p:cNvPr id="16" name="Group 15"/>
          <p:cNvGrpSpPr/>
          <p:nvPr/>
        </p:nvGrpSpPr>
        <p:grpSpPr>
          <a:xfrm>
            <a:off x="349561" y="741132"/>
            <a:ext cx="2129847" cy="2756551"/>
            <a:chOff x="3507076" y="2050724"/>
            <a:chExt cx="2129847" cy="2756551"/>
          </a:xfrm>
        </p:grpSpPr>
        <p:grpSp>
          <p:nvGrpSpPr>
            <p:cNvPr id="5" name="Group 4"/>
            <p:cNvGrpSpPr/>
            <p:nvPr/>
          </p:nvGrpSpPr>
          <p:grpSpPr>
            <a:xfrm>
              <a:off x="4591946" y="3762298"/>
              <a:ext cx="1044977" cy="1044977"/>
              <a:chOff x="1836544" y="1716316"/>
              <a:chExt cx="1044977" cy="1044977"/>
            </a:xfrm>
          </p:grpSpPr>
          <p:sp>
            <p:nvSpPr>
              <p:cNvPr id="14" name="Oval 13"/>
              <p:cNvSpPr/>
              <p:nvPr/>
            </p:nvSpPr>
            <p:spPr>
              <a:xfrm>
                <a:off x="1836544" y="1716316"/>
                <a:ext cx="1044977" cy="1044977"/>
              </a:xfrm>
              <a:prstGeom prst="ellipse">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5" name="Oval 4"/>
              <p:cNvSpPr/>
              <p:nvPr/>
            </p:nvSpPr>
            <p:spPr>
              <a:xfrm>
                <a:off x="1989577" y="1869349"/>
                <a:ext cx="738911" cy="73891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Problem Solving</a:t>
                </a:r>
                <a:endParaRPr lang="en-US" sz="1500" kern="1200" dirty="0"/>
              </a:p>
            </p:txBody>
          </p:sp>
        </p:grpSp>
        <p:sp>
          <p:nvSpPr>
            <p:cNvPr id="6" name="Left Arrow 5"/>
            <p:cNvSpPr/>
            <p:nvPr/>
          </p:nvSpPr>
          <p:spPr>
            <a:xfrm rot="13885714">
              <a:off x="3611498" y="3121578"/>
              <a:ext cx="1388118" cy="297818"/>
            </a:xfrm>
            <a:prstGeom prst="lef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grpSp>
          <p:nvGrpSpPr>
            <p:cNvPr id="7" name="Group 6"/>
            <p:cNvGrpSpPr/>
            <p:nvPr/>
          </p:nvGrpSpPr>
          <p:grpSpPr>
            <a:xfrm>
              <a:off x="3507076" y="2435256"/>
              <a:ext cx="731484" cy="585187"/>
              <a:chOff x="751674" y="389274"/>
              <a:chExt cx="731484" cy="585187"/>
            </a:xfrm>
          </p:grpSpPr>
          <p:sp>
            <p:nvSpPr>
              <p:cNvPr id="12" name="Rounded Rectangle 11"/>
              <p:cNvSpPr/>
              <p:nvPr/>
            </p:nvSpPr>
            <p:spPr>
              <a:xfrm>
                <a:off x="751674" y="389274"/>
                <a:ext cx="731484" cy="5851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3" name="Rounded Rectangle 7"/>
              <p:cNvSpPr/>
              <p:nvPr/>
            </p:nvSpPr>
            <p:spPr>
              <a:xfrm>
                <a:off x="768814" y="406414"/>
                <a:ext cx="697204" cy="55090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335" tIns="13335" rIns="13335" bIns="13335" numCol="1" spcCol="1270" anchor="ctr" anchorCtr="0">
                <a:noAutofit/>
              </a:bodyPr>
              <a:lstStyle/>
              <a:p>
                <a:pPr lvl="0" algn="ctr" defTabSz="311150">
                  <a:lnSpc>
                    <a:spcPct val="90000"/>
                  </a:lnSpc>
                  <a:spcBef>
                    <a:spcPct val="0"/>
                  </a:spcBef>
                  <a:spcAft>
                    <a:spcPct val="35000"/>
                  </a:spcAft>
                </a:pPr>
                <a:r>
                  <a:rPr lang="en-US" sz="700" kern="1200" dirty="0" smtClean="0"/>
                  <a:t>PS Process</a:t>
                </a:r>
                <a:endParaRPr lang="en-US" sz="700" kern="1200" dirty="0"/>
              </a:p>
            </p:txBody>
          </p:sp>
        </p:grpSp>
        <p:sp>
          <p:nvSpPr>
            <p:cNvPr id="8" name="Left Arrow 7"/>
            <p:cNvSpPr/>
            <p:nvPr/>
          </p:nvSpPr>
          <p:spPr>
            <a:xfrm rot="15428571">
              <a:off x="4131690" y="2871066"/>
              <a:ext cx="1388118" cy="297818"/>
            </a:xfrm>
            <a:prstGeom prst="lef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grpSp>
          <p:nvGrpSpPr>
            <p:cNvPr id="9" name="Group 8"/>
            <p:cNvGrpSpPr/>
            <p:nvPr/>
          </p:nvGrpSpPr>
          <p:grpSpPr>
            <a:xfrm>
              <a:off x="4305565" y="2050724"/>
              <a:ext cx="731484" cy="585187"/>
              <a:chOff x="1550163" y="4742"/>
              <a:chExt cx="731484" cy="585187"/>
            </a:xfrm>
          </p:grpSpPr>
          <p:sp>
            <p:nvSpPr>
              <p:cNvPr id="10" name="Rounded Rectangle 9"/>
              <p:cNvSpPr/>
              <p:nvPr/>
            </p:nvSpPr>
            <p:spPr>
              <a:xfrm>
                <a:off x="1550163" y="4742"/>
                <a:ext cx="731484" cy="5851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1" name="Rounded Rectangle 10"/>
              <p:cNvSpPr/>
              <p:nvPr/>
            </p:nvSpPr>
            <p:spPr>
              <a:xfrm>
                <a:off x="1567303" y="21882"/>
                <a:ext cx="697204" cy="55090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335" tIns="13335" rIns="13335" bIns="13335" numCol="1" spcCol="1270" anchor="ctr" anchorCtr="0">
                <a:noAutofit/>
              </a:bodyPr>
              <a:lstStyle/>
              <a:p>
                <a:pPr lvl="0" algn="ctr" defTabSz="311150">
                  <a:lnSpc>
                    <a:spcPct val="90000"/>
                  </a:lnSpc>
                  <a:spcBef>
                    <a:spcPct val="0"/>
                  </a:spcBef>
                  <a:spcAft>
                    <a:spcPct val="35000"/>
                  </a:spcAft>
                </a:pPr>
                <a:r>
                  <a:rPr lang="en-US" sz="700" kern="1200" dirty="0" smtClean="0"/>
                  <a:t>PS Strategies</a:t>
                </a:r>
                <a:endParaRPr lang="en-US" sz="700" kern="1200" dirty="0"/>
              </a:p>
            </p:txBody>
          </p:sp>
        </p:grpSp>
      </p:grpSp>
    </p:spTree>
    <p:extLst>
      <p:ext uri="{BB962C8B-B14F-4D97-AF65-F5344CB8AC3E}">
        <p14:creationId xmlns:p14="http://schemas.microsoft.com/office/powerpoint/2010/main" val="8146686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4" descr="DSC00027.JPG"/>
          <p:cNvPicPr>
            <a:picLocks noChangeAspect="1"/>
          </p:cNvPicPr>
          <p:nvPr/>
        </p:nvPicPr>
        <p:blipFill>
          <a:blip r:embed="rId3" cstate="email">
            <a:extLst>
              <a:ext uri="{28A0092B-C50C-407E-A947-70E740481C1C}">
                <a14:useLocalDpi xmlns:a14="http://schemas.microsoft.com/office/drawing/2010/main" val="0"/>
              </a:ext>
            </a:extLst>
          </a:blip>
          <a:srcRect l="7207" t="20270" r="13515" b="17567"/>
          <a:stretch>
            <a:fillRect/>
          </a:stretch>
        </p:blipFill>
        <p:spPr bwMode="auto">
          <a:xfrm>
            <a:off x="1524000" y="304800"/>
            <a:ext cx="5903913"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6" name="Picture 5" descr="DSC00004.JP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16625" y="2438400"/>
            <a:ext cx="1905000"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Content Placeholder 3" descr="DSC00048.JPG"/>
          <p:cNvPicPr>
            <a:picLocks noGrp="1" noChangeAspect="1"/>
          </p:cNvPicPr>
          <p:nvPr>
            <p:ph idx="1"/>
          </p:nvPr>
        </p:nvPicPr>
        <p:blipFill>
          <a:blip r:embed="rId5" cstate="email">
            <a:extLst>
              <a:ext uri="{28A0092B-C50C-407E-A947-70E740481C1C}">
                <a14:useLocalDpi xmlns:a14="http://schemas.microsoft.com/office/drawing/2010/main" val="0"/>
              </a:ext>
            </a:extLst>
          </a:blip>
          <a:srcRect/>
          <a:stretch>
            <a:fillRect/>
          </a:stretch>
        </p:blipFill>
        <p:spPr>
          <a:xfrm>
            <a:off x="6477000" y="381000"/>
            <a:ext cx="2438400" cy="1371600"/>
          </a:xfrm>
        </p:spPr>
      </p:pic>
      <p:pic>
        <p:nvPicPr>
          <p:cNvPr id="16388" name="Picture 2"/>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858000" y="3048000"/>
            <a:ext cx="2124075"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3"/>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7010400" y="4876800"/>
            <a:ext cx="1752600"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6416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638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777875" y="5181600"/>
            <a:ext cx="7543800" cy="914400"/>
          </a:xfrm>
        </p:spPr>
        <p:txBody>
          <a:bodyPr wrap="square" numCol="1" anchorCtr="0" compatLnSpc="1">
            <a:prstTxWarp prst="textNoShape">
              <a:avLst/>
            </a:prstTxWarp>
          </a:bodyPr>
          <a:lstStyle/>
          <a:p>
            <a:pPr eaLnBrk="1" hangingPunct="1"/>
            <a:r>
              <a:rPr lang="en-US">
                <a:effectLst>
                  <a:outerShdw blurRad="38100" dist="38100" dir="2700000" algn="tl">
                    <a:srgbClr val="242852"/>
                  </a:outerShdw>
                </a:effectLst>
                <a:latin typeface="Palatino Linotype" charset="0"/>
              </a:rPr>
              <a:t>One Method – PS Wall</a:t>
            </a:r>
          </a:p>
        </p:txBody>
      </p:sp>
      <p:pic>
        <p:nvPicPr>
          <p:cNvPr id="3174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6825" y="171450"/>
            <a:ext cx="6810375" cy="501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27162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77240" y="1162751"/>
            <a:ext cx="5965622" cy="4042799"/>
          </a:xfrm>
        </p:spPr>
        <p:txBody>
          <a:bodyPr/>
          <a:lstStyle/>
          <a:p>
            <a:r>
              <a:rPr lang="en-US" dirty="0" smtClean="0"/>
              <a:t>Climate is essential</a:t>
            </a:r>
          </a:p>
          <a:p>
            <a:r>
              <a:rPr lang="en-US" dirty="0" smtClean="0"/>
              <a:t>Be less helpful, but be very supportive. </a:t>
            </a:r>
          </a:p>
          <a:p>
            <a:r>
              <a:rPr lang="en-US" dirty="0" smtClean="0"/>
              <a:t>CGI &amp; Socio-mathematical norms</a:t>
            </a:r>
          </a:p>
          <a:p>
            <a:r>
              <a:rPr lang="en-US" dirty="0" smtClean="0"/>
              <a:t>Scaffolding, support, rich tasks</a:t>
            </a:r>
            <a:endParaRPr lang="en-US" dirty="0"/>
          </a:p>
        </p:txBody>
      </p:sp>
      <p:sp>
        <p:nvSpPr>
          <p:cNvPr id="3" name="Title 2"/>
          <p:cNvSpPr>
            <a:spLocks noGrp="1"/>
          </p:cNvSpPr>
          <p:nvPr>
            <p:ph type="title"/>
          </p:nvPr>
        </p:nvSpPr>
        <p:spPr/>
        <p:txBody>
          <a:bodyPr/>
          <a:lstStyle/>
          <a:p>
            <a:r>
              <a:rPr lang="en-US" dirty="0" smtClean="0"/>
              <a:t>Building PS Culture</a:t>
            </a:r>
            <a:endParaRPr lang="en-US" dirty="0"/>
          </a:p>
        </p:txBody>
      </p:sp>
      <p:grpSp>
        <p:nvGrpSpPr>
          <p:cNvPr id="12" name="Group 11"/>
          <p:cNvGrpSpPr/>
          <p:nvPr/>
        </p:nvGrpSpPr>
        <p:grpSpPr>
          <a:xfrm>
            <a:off x="5922904" y="848913"/>
            <a:ext cx="2952806" cy="3426456"/>
            <a:chOff x="3507077" y="2242990"/>
            <a:chExt cx="2129846" cy="2372019"/>
          </a:xfrm>
        </p:grpSpPr>
        <p:grpSp>
          <p:nvGrpSpPr>
            <p:cNvPr id="5" name="Group 4"/>
            <p:cNvGrpSpPr/>
            <p:nvPr/>
          </p:nvGrpSpPr>
          <p:grpSpPr>
            <a:xfrm>
              <a:off x="3507077" y="3570032"/>
              <a:ext cx="1044977" cy="1044977"/>
              <a:chOff x="1836544" y="1716316"/>
              <a:chExt cx="1044977" cy="1044977"/>
            </a:xfrm>
          </p:grpSpPr>
          <p:sp>
            <p:nvSpPr>
              <p:cNvPr id="10" name="Oval 9"/>
              <p:cNvSpPr/>
              <p:nvPr/>
            </p:nvSpPr>
            <p:spPr>
              <a:xfrm>
                <a:off x="1836544" y="1716316"/>
                <a:ext cx="1044977" cy="1044977"/>
              </a:xfrm>
              <a:prstGeom prst="ellipse">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1" name="Oval 4"/>
              <p:cNvSpPr/>
              <p:nvPr/>
            </p:nvSpPr>
            <p:spPr>
              <a:xfrm>
                <a:off x="1989577" y="1869349"/>
                <a:ext cx="738911" cy="73891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Problem Solving</a:t>
                </a:r>
                <a:endParaRPr lang="en-US" sz="1500" kern="1200" dirty="0"/>
              </a:p>
            </p:txBody>
          </p:sp>
        </p:grpSp>
        <p:sp>
          <p:nvSpPr>
            <p:cNvPr id="6" name="Left Arrow 5"/>
            <p:cNvSpPr/>
            <p:nvPr/>
          </p:nvSpPr>
          <p:spPr>
            <a:xfrm rot="18514286">
              <a:off x="4144383" y="2929312"/>
              <a:ext cx="1388118" cy="297818"/>
            </a:xfrm>
            <a:prstGeom prst="lef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grpSp>
          <p:nvGrpSpPr>
            <p:cNvPr id="7" name="Group 6"/>
            <p:cNvGrpSpPr/>
            <p:nvPr/>
          </p:nvGrpSpPr>
          <p:grpSpPr>
            <a:xfrm>
              <a:off x="4905439" y="2242990"/>
              <a:ext cx="731484" cy="585187"/>
              <a:chOff x="3234906" y="389274"/>
              <a:chExt cx="731484" cy="585187"/>
            </a:xfrm>
          </p:grpSpPr>
          <p:sp>
            <p:nvSpPr>
              <p:cNvPr id="8" name="Rounded Rectangle 7"/>
              <p:cNvSpPr/>
              <p:nvPr/>
            </p:nvSpPr>
            <p:spPr>
              <a:xfrm>
                <a:off x="3234906" y="389274"/>
                <a:ext cx="731484" cy="5851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9" name="Rounded Rectangle 7"/>
              <p:cNvSpPr/>
              <p:nvPr/>
            </p:nvSpPr>
            <p:spPr>
              <a:xfrm>
                <a:off x="3252046" y="406414"/>
                <a:ext cx="697204" cy="55090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335" tIns="13335" rIns="13335" bIns="13335" numCol="1" spcCol="1270" anchor="ctr" anchorCtr="0">
                <a:noAutofit/>
              </a:bodyPr>
              <a:lstStyle/>
              <a:p>
                <a:pPr lvl="0" algn="ctr" defTabSz="311150">
                  <a:lnSpc>
                    <a:spcPct val="90000"/>
                  </a:lnSpc>
                  <a:spcBef>
                    <a:spcPct val="0"/>
                  </a:spcBef>
                  <a:spcAft>
                    <a:spcPct val="35000"/>
                  </a:spcAft>
                </a:pPr>
                <a:r>
                  <a:rPr lang="en-US" sz="1600" kern="1200" dirty="0" smtClean="0"/>
                  <a:t>Climate</a:t>
                </a:r>
                <a:endParaRPr lang="en-US" sz="1600" kern="1200" dirty="0"/>
              </a:p>
            </p:txBody>
          </p:sp>
        </p:grpSp>
      </p:grpSp>
    </p:spTree>
    <p:extLst>
      <p:ext uri="{BB962C8B-B14F-4D97-AF65-F5344CB8AC3E}">
        <p14:creationId xmlns:p14="http://schemas.microsoft.com/office/powerpoint/2010/main" val="34551095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79525" y="473075"/>
            <a:ext cx="6950075" cy="5043488"/>
          </a:xfrm>
        </p:spPr>
        <p:txBody>
          <a:bodyPr wrap="square" numCol="1" anchorCtr="0" compatLnSpc="1">
            <a:prstTxWarp prst="textNoShape">
              <a:avLst/>
            </a:prstTxWarp>
          </a:bodyPr>
          <a:lstStyle/>
          <a:p>
            <a:pPr eaLnBrk="1" hangingPunct="1"/>
            <a:r>
              <a:rPr lang="en-US" sz="2400">
                <a:effectLst>
                  <a:outerShdw blurRad="38100" dist="38100" dir="2700000" algn="tl">
                    <a:srgbClr val="242852"/>
                  </a:outerShdw>
                </a:effectLst>
                <a:latin typeface="Palatino Linotype" charset="0"/>
              </a:rPr>
              <a:t>Climate is essential</a:t>
            </a:r>
          </a:p>
          <a:p>
            <a:pPr lvl="1" eaLnBrk="1" hangingPunct="1"/>
            <a:r>
              <a:rPr lang="en-US" sz="2200">
                <a:effectLst>
                  <a:outerShdw blurRad="38100" dist="38100" dir="2700000" algn="tl">
                    <a:srgbClr val="242852"/>
                  </a:outerShdw>
                </a:effectLst>
                <a:latin typeface="Palatino Linotype" charset="0"/>
              </a:rPr>
              <a:t>Establish respectful &amp; courteous talk, no exceptions </a:t>
            </a:r>
          </a:p>
          <a:p>
            <a:pPr lvl="2" eaLnBrk="1" hangingPunct="1"/>
            <a:r>
              <a:rPr lang="en-US" sz="2000">
                <a:effectLst>
                  <a:outerShdw blurRad="38100" dist="38100" dir="2700000" algn="tl">
                    <a:srgbClr val="242852"/>
                  </a:outerShdw>
                </a:effectLst>
                <a:latin typeface="Palatino Linotype" charset="0"/>
              </a:rPr>
              <a:t>Everyone has a right to be heard and their ideas considered with respect</a:t>
            </a:r>
          </a:p>
          <a:p>
            <a:pPr lvl="2" eaLnBrk="1" hangingPunct="1"/>
            <a:r>
              <a:rPr lang="en-US" sz="2000">
                <a:effectLst>
                  <a:outerShdw blurRad="38100" dist="38100" dir="2700000" algn="tl">
                    <a:srgbClr val="242852"/>
                  </a:outerShdw>
                </a:effectLst>
                <a:latin typeface="Palatino Linotype" charset="0"/>
              </a:rPr>
              <a:t>Everyone has the obligation to listen with respect</a:t>
            </a:r>
          </a:p>
          <a:p>
            <a:pPr lvl="1" eaLnBrk="1" hangingPunct="1"/>
            <a:r>
              <a:rPr lang="en-US" sz="2200">
                <a:effectLst>
                  <a:outerShdw blurRad="38100" dist="38100" dir="2700000" algn="tl">
                    <a:srgbClr val="242852"/>
                  </a:outerShdw>
                </a:effectLst>
                <a:latin typeface="Palatino Linotype" charset="0"/>
              </a:rPr>
              <a:t>Respect for person does not mean you agree with them. </a:t>
            </a:r>
          </a:p>
          <a:p>
            <a:pPr lvl="1" eaLnBrk="1" hangingPunct="1"/>
            <a:r>
              <a:rPr lang="ja-JP" altLang="en-US" sz="2200">
                <a:effectLst>
                  <a:outerShdw blurRad="38100" dist="38100" dir="2700000" algn="tl">
                    <a:srgbClr val="242852"/>
                  </a:outerShdw>
                </a:effectLst>
                <a:latin typeface="Palatino Linotype" charset="0"/>
              </a:rPr>
              <a:t>“</a:t>
            </a:r>
            <a:r>
              <a:rPr lang="en-US" altLang="ja-JP" sz="2200">
                <a:effectLst>
                  <a:outerShdw blurRad="38100" dist="38100" dir="2700000" algn="tl">
                    <a:srgbClr val="242852"/>
                  </a:outerShdw>
                </a:effectLst>
                <a:latin typeface="Palatino Linotype" charset="0"/>
              </a:rPr>
              <a:t>I revised my thinking.</a:t>
            </a:r>
            <a:r>
              <a:rPr lang="ja-JP" altLang="en-US" sz="2200">
                <a:effectLst>
                  <a:outerShdw blurRad="38100" dist="38100" dir="2700000" algn="tl">
                    <a:srgbClr val="242852"/>
                  </a:outerShdw>
                </a:effectLst>
                <a:latin typeface="Palatino Linotype" charset="0"/>
              </a:rPr>
              <a:t>”</a:t>
            </a:r>
            <a:endParaRPr lang="en-US" altLang="ja-JP" sz="2200">
              <a:effectLst>
                <a:outerShdw blurRad="38100" dist="38100" dir="2700000" algn="tl">
                  <a:srgbClr val="242852"/>
                </a:outerShdw>
              </a:effectLst>
              <a:latin typeface="Palatino Linotype" charset="0"/>
            </a:endParaRPr>
          </a:p>
          <a:p>
            <a:pPr lvl="1" eaLnBrk="1" hangingPunct="1"/>
            <a:r>
              <a:rPr lang="ja-JP" altLang="en-US" sz="2200">
                <a:effectLst>
                  <a:outerShdw blurRad="38100" dist="38100" dir="2700000" algn="tl">
                    <a:srgbClr val="242852"/>
                  </a:outerShdw>
                </a:effectLst>
                <a:latin typeface="Palatino Linotype" charset="0"/>
              </a:rPr>
              <a:t>“</a:t>
            </a:r>
            <a:r>
              <a:rPr lang="en-US" altLang="ja-JP" sz="2200">
                <a:effectLst>
                  <a:outerShdw blurRad="38100" dist="38100" dir="2700000" algn="tl">
                    <a:srgbClr val="242852"/>
                  </a:outerShdw>
                </a:effectLst>
                <a:latin typeface="Palatino Linotype" charset="0"/>
              </a:rPr>
              <a:t>I don</a:t>
            </a:r>
            <a:r>
              <a:rPr lang="ja-JP" altLang="en-US" sz="2200">
                <a:effectLst>
                  <a:outerShdw blurRad="38100" dist="38100" dir="2700000" algn="tl">
                    <a:srgbClr val="242852"/>
                  </a:outerShdw>
                </a:effectLst>
                <a:latin typeface="Palatino Linotype" charset="0"/>
              </a:rPr>
              <a:t>’</a:t>
            </a:r>
            <a:r>
              <a:rPr lang="en-US" altLang="ja-JP" sz="2200">
                <a:effectLst>
                  <a:outerShdw blurRad="38100" dist="38100" dir="2700000" algn="tl">
                    <a:srgbClr val="242852"/>
                  </a:outerShdw>
                </a:effectLst>
                <a:latin typeface="Palatino Linotype" charset="0"/>
              </a:rPr>
              <a:t>t understand . . ..</a:t>
            </a:r>
            <a:r>
              <a:rPr lang="ja-JP" altLang="en-US" sz="2200">
                <a:effectLst>
                  <a:outerShdw blurRad="38100" dist="38100" dir="2700000" algn="tl">
                    <a:srgbClr val="242852"/>
                  </a:outerShdw>
                </a:effectLst>
                <a:latin typeface="Palatino Linotype" charset="0"/>
              </a:rPr>
              <a:t>”</a:t>
            </a:r>
            <a:endParaRPr lang="en-US" altLang="ja-JP" sz="2200">
              <a:effectLst>
                <a:outerShdw blurRad="38100" dist="38100" dir="2700000" algn="tl">
                  <a:srgbClr val="242852"/>
                </a:outerShdw>
              </a:effectLst>
              <a:latin typeface="Palatino Linotype" charset="0"/>
            </a:endParaRPr>
          </a:p>
          <a:p>
            <a:pPr lvl="1" eaLnBrk="1" hangingPunct="1"/>
            <a:r>
              <a:rPr lang="ja-JP" altLang="en-US" sz="2200">
                <a:effectLst>
                  <a:outerShdw blurRad="38100" dist="38100" dir="2700000" algn="tl">
                    <a:srgbClr val="242852"/>
                  </a:outerShdw>
                </a:effectLst>
                <a:latin typeface="Palatino Linotype" charset="0"/>
              </a:rPr>
              <a:t>“</a:t>
            </a:r>
            <a:r>
              <a:rPr lang="en-US" altLang="ja-JP" sz="2200">
                <a:effectLst>
                  <a:outerShdw blurRad="38100" dist="38100" dir="2700000" algn="tl">
                    <a:srgbClr val="242852"/>
                  </a:outerShdw>
                </a:effectLst>
                <a:latin typeface="Palatino Linotype" charset="0"/>
              </a:rPr>
              <a:t>Please clarify ….</a:t>
            </a:r>
            <a:r>
              <a:rPr lang="ja-JP" altLang="en-US" sz="2200">
                <a:effectLst>
                  <a:outerShdw blurRad="38100" dist="38100" dir="2700000" algn="tl">
                    <a:srgbClr val="242852"/>
                  </a:outerShdw>
                </a:effectLst>
                <a:latin typeface="Palatino Linotype" charset="0"/>
              </a:rPr>
              <a:t>”</a:t>
            </a:r>
            <a:endParaRPr lang="en-US" sz="2200">
              <a:effectLst>
                <a:outerShdw blurRad="38100" dist="38100" dir="2700000" algn="tl">
                  <a:srgbClr val="242852"/>
                </a:outerShdw>
              </a:effectLst>
              <a:latin typeface="Palatino Linotype" charset="0"/>
            </a:endParaRPr>
          </a:p>
        </p:txBody>
      </p:sp>
      <p:sp>
        <p:nvSpPr>
          <p:cNvPr id="3" name="Title 2"/>
          <p:cNvSpPr>
            <a:spLocks noGrp="1"/>
          </p:cNvSpPr>
          <p:nvPr>
            <p:ph type="title"/>
          </p:nvPr>
        </p:nvSpPr>
        <p:spPr>
          <a:xfrm>
            <a:off x="777875" y="5516563"/>
            <a:ext cx="7939088" cy="914400"/>
          </a:xfrm>
        </p:spPr>
        <p:txBody>
          <a:bodyPr wrap="square" numCol="1" anchorCtr="0" compatLnSpc="1">
            <a:prstTxWarp prst="textNoShape">
              <a:avLst/>
            </a:prstTxWarp>
          </a:bodyPr>
          <a:lstStyle/>
          <a:p>
            <a:pPr eaLnBrk="1" hangingPunct="1"/>
            <a:r>
              <a:rPr lang="en-US">
                <a:effectLst>
                  <a:outerShdw blurRad="38100" dist="38100" dir="2700000" algn="tl">
                    <a:srgbClr val="242852"/>
                  </a:outerShdw>
                </a:effectLst>
                <a:latin typeface="Palatino Linotype" charset="0"/>
              </a:rPr>
              <a:t>Building a PS Environment</a:t>
            </a:r>
          </a:p>
        </p:txBody>
      </p:sp>
    </p:spTree>
    <p:extLst>
      <p:ext uri="{BB962C8B-B14F-4D97-AF65-F5344CB8AC3E}">
        <p14:creationId xmlns:p14="http://schemas.microsoft.com/office/powerpoint/2010/main" val="18271672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How do we want students to view problem solving?</a:t>
            </a:r>
            <a:endParaRPr lang="en-US" dirty="0"/>
          </a:p>
        </p:txBody>
      </p:sp>
      <p:sp>
        <p:nvSpPr>
          <p:cNvPr id="4" name="Title 3"/>
          <p:cNvSpPr>
            <a:spLocks noGrp="1"/>
          </p:cNvSpPr>
          <p:nvPr>
            <p:ph type="title"/>
          </p:nvPr>
        </p:nvSpPr>
        <p:spPr/>
        <p:txBody>
          <a:bodyPr/>
          <a:lstStyle/>
          <a:p>
            <a:r>
              <a:rPr lang="en-US" dirty="0" smtClean="0"/>
              <a:t>Problem Solving Desired Reality</a:t>
            </a:r>
            <a:endParaRPr lang="en-US" dirty="0"/>
          </a:p>
        </p:txBody>
      </p:sp>
    </p:spTree>
    <p:extLst>
      <p:ext uri="{BB962C8B-B14F-4D97-AF65-F5344CB8AC3E}">
        <p14:creationId xmlns:p14="http://schemas.microsoft.com/office/powerpoint/2010/main" val="31045356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63675" y="685800"/>
            <a:ext cx="6765925" cy="4830763"/>
          </a:xfrm>
        </p:spPr>
        <p:txBody>
          <a:bodyPr wrap="square" numCol="1" anchorCtr="0" compatLnSpc="1">
            <a:prstTxWarp prst="textNoShape">
              <a:avLst/>
            </a:prstTxWarp>
          </a:bodyPr>
          <a:lstStyle/>
          <a:p>
            <a:pPr eaLnBrk="1" hangingPunct="1"/>
            <a:r>
              <a:rPr lang="en-US" sz="2400">
                <a:effectLst>
                  <a:outerShdw blurRad="38100" dist="38100" dir="2700000" algn="tl">
                    <a:srgbClr val="242852"/>
                  </a:outerShdw>
                </a:effectLst>
                <a:latin typeface="Palatino Linotype" charset="0"/>
              </a:rPr>
              <a:t>Be less helpful, but be very supportive. </a:t>
            </a:r>
          </a:p>
          <a:p>
            <a:pPr lvl="1" eaLnBrk="1" hangingPunct="1"/>
            <a:r>
              <a:rPr lang="en-US" sz="2200">
                <a:effectLst>
                  <a:outerShdw blurRad="38100" dist="38100" dir="2700000" algn="tl">
                    <a:srgbClr val="242852"/>
                  </a:outerShdw>
                </a:effectLst>
                <a:latin typeface="Palatino Linotype" charset="0"/>
              </a:rPr>
              <a:t>Teacher guides information, but is not the main source of information when problem solving</a:t>
            </a:r>
          </a:p>
          <a:p>
            <a:pPr lvl="1" eaLnBrk="1" hangingPunct="1"/>
            <a:r>
              <a:rPr lang="en-US" sz="2200">
                <a:effectLst>
                  <a:outerShdw blurRad="38100" dist="38100" dir="2700000" algn="tl">
                    <a:srgbClr val="242852"/>
                  </a:outerShdw>
                </a:effectLst>
                <a:latin typeface="Palatino Linotype" charset="0"/>
              </a:rPr>
              <a:t>Idea sharing poster (thanks to KH)</a:t>
            </a:r>
          </a:p>
          <a:p>
            <a:pPr lvl="1" eaLnBrk="1" hangingPunct="1"/>
            <a:r>
              <a:rPr lang="en-US" sz="2200">
                <a:effectLst>
                  <a:outerShdw blurRad="38100" dist="38100" dir="2700000" algn="tl">
                    <a:srgbClr val="242852"/>
                  </a:outerShdw>
                </a:effectLst>
                <a:latin typeface="Palatino Linotype" charset="0"/>
              </a:rPr>
              <a:t>Build students</a:t>
            </a:r>
            <a:r>
              <a:rPr lang="ja-JP" altLang="en-US" sz="2200">
                <a:effectLst>
                  <a:outerShdw blurRad="38100" dist="38100" dir="2700000" algn="tl">
                    <a:srgbClr val="242852"/>
                  </a:outerShdw>
                </a:effectLst>
                <a:latin typeface="Palatino Linotype" charset="0"/>
              </a:rPr>
              <a:t>’</a:t>
            </a:r>
            <a:r>
              <a:rPr lang="en-US" altLang="ja-JP" sz="2200">
                <a:effectLst>
                  <a:outerShdw blurRad="38100" dist="38100" dir="2700000" algn="tl">
                    <a:srgbClr val="242852"/>
                  </a:outerShdw>
                </a:effectLst>
                <a:latin typeface="Palatino Linotype" charset="0"/>
              </a:rPr>
              <a:t> work time (5 min + 5 min + ...)</a:t>
            </a:r>
          </a:p>
          <a:p>
            <a:pPr lvl="1" eaLnBrk="1" hangingPunct="1"/>
            <a:r>
              <a:rPr lang="en-US" sz="2000">
                <a:effectLst>
                  <a:outerShdw blurRad="38100" dist="38100" dir="2700000" algn="tl">
                    <a:srgbClr val="242852"/>
                  </a:outerShdw>
                </a:effectLst>
                <a:latin typeface="Palatino Linotype" charset="0"/>
              </a:rPr>
              <a:t>Remember the bimolecular of Problem Solving?</a:t>
            </a:r>
            <a:endParaRPr lang="en-US" sz="2200">
              <a:effectLst>
                <a:outerShdw blurRad="38100" dist="38100" dir="2700000" algn="tl">
                  <a:srgbClr val="242852"/>
                </a:outerShdw>
              </a:effectLst>
              <a:latin typeface="Palatino Linotype" charset="0"/>
            </a:endParaRPr>
          </a:p>
          <a:p>
            <a:pPr lvl="2" eaLnBrk="1" hangingPunct="1"/>
            <a:r>
              <a:rPr lang="en-US" sz="2000">
                <a:effectLst>
                  <a:outerShdw blurRad="38100" dist="38100" dir="2700000" algn="tl">
                    <a:srgbClr val="242852"/>
                  </a:outerShdw>
                </a:effectLst>
                <a:latin typeface="Palatino Linotype" charset="0"/>
              </a:rPr>
              <a:t>Questioning</a:t>
            </a:r>
          </a:p>
          <a:p>
            <a:pPr lvl="2" eaLnBrk="1" hangingPunct="1"/>
            <a:r>
              <a:rPr lang="en-US" sz="2000">
                <a:effectLst>
                  <a:outerShdw blurRad="38100" dist="38100" dir="2700000" algn="tl">
                    <a:srgbClr val="242852"/>
                  </a:outerShdw>
                </a:effectLst>
                <a:latin typeface="Palatino Linotype" charset="0"/>
              </a:rPr>
              <a:t>Knowing mathematical objective</a:t>
            </a:r>
          </a:p>
          <a:p>
            <a:pPr lvl="2" eaLnBrk="1" hangingPunct="1"/>
            <a:r>
              <a:rPr lang="en-US" sz="2000">
                <a:effectLst>
                  <a:outerShdw blurRad="38100" dist="38100" dir="2700000" algn="tl">
                    <a:srgbClr val="242852"/>
                  </a:outerShdw>
                </a:effectLst>
                <a:latin typeface="Palatino Linotype" charset="0"/>
              </a:rPr>
              <a:t>Choosing good tasks </a:t>
            </a:r>
          </a:p>
          <a:p>
            <a:pPr lvl="2" eaLnBrk="1" hangingPunct="1"/>
            <a:r>
              <a:rPr lang="en-US" sz="2000">
                <a:effectLst>
                  <a:outerShdw blurRad="38100" dist="38100" dir="2700000" algn="tl">
                    <a:srgbClr val="242852"/>
                  </a:outerShdw>
                </a:effectLst>
                <a:latin typeface="Palatino Linotype" charset="0"/>
              </a:rPr>
              <a:t>Anticipating student solutions, yet being open to unanticipated solutions </a:t>
            </a:r>
          </a:p>
        </p:txBody>
      </p:sp>
      <p:sp>
        <p:nvSpPr>
          <p:cNvPr id="3" name="Title 2"/>
          <p:cNvSpPr>
            <a:spLocks noGrp="1"/>
          </p:cNvSpPr>
          <p:nvPr>
            <p:ph type="title"/>
          </p:nvPr>
        </p:nvSpPr>
        <p:spPr>
          <a:xfrm>
            <a:off x="777875" y="5516563"/>
            <a:ext cx="7939088" cy="914400"/>
          </a:xfrm>
        </p:spPr>
        <p:txBody>
          <a:bodyPr wrap="square" numCol="1" anchorCtr="0" compatLnSpc="1">
            <a:prstTxWarp prst="textNoShape">
              <a:avLst/>
            </a:prstTxWarp>
          </a:bodyPr>
          <a:lstStyle/>
          <a:p>
            <a:pPr eaLnBrk="1" hangingPunct="1"/>
            <a:r>
              <a:rPr lang="en-US">
                <a:effectLst>
                  <a:outerShdw blurRad="38100" dist="38100" dir="2700000" algn="tl">
                    <a:srgbClr val="242852"/>
                  </a:outerShdw>
                </a:effectLst>
                <a:latin typeface="Palatino Linotype" charset="0"/>
              </a:rPr>
              <a:t>Building a PS Environment</a:t>
            </a:r>
          </a:p>
        </p:txBody>
      </p:sp>
    </p:spTree>
    <p:extLst>
      <p:ext uri="{BB962C8B-B14F-4D97-AF65-F5344CB8AC3E}">
        <p14:creationId xmlns:p14="http://schemas.microsoft.com/office/powerpoint/2010/main" val="9085822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20675" y="412750"/>
            <a:ext cx="8550275" cy="914400"/>
          </a:xfrm>
        </p:spPr>
        <p:txBody>
          <a:bodyPr wrap="square" numCol="1" anchorCtr="0" compatLnSpc="1">
            <a:prstTxWarp prst="textNoShape">
              <a:avLst/>
            </a:prstTxWarp>
            <a:normAutofit/>
          </a:bodyPr>
          <a:lstStyle/>
          <a:p>
            <a:pPr algn="ctr" eaLnBrk="1" hangingPunct="1"/>
            <a:r>
              <a:rPr lang="ja-JP" altLang="en-US" sz="4500">
                <a:solidFill>
                  <a:srgbClr val="86C3FF"/>
                </a:solidFill>
                <a:effectLst>
                  <a:outerShdw blurRad="38100" dist="38100" dir="2700000" algn="tl">
                    <a:srgbClr val="FFFFFF"/>
                  </a:outerShdw>
                </a:effectLst>
                <a:latin typeface="Palatino Linotype" charset="0"/>
              </a:rPr>
              <a:t>“</a:t>
            </a:r>
            <a:r>
              <a:rPr lang="en-US" sz="4500">
                <a:solidFill>
                  <a:srgbClr val="86C3FF"/>
                </a:solidFill>
                <a:effectLst>
                  <a:outerShdw blurRad="38100" dist="38100" dir="2700000" algn="tl">
                    <a:srgbClr val="FFFFFF"/>
                  </a:outerShdw>
                </a:effectLst>
                <a:latin typeface="Palatino Linotype" charset="0"/>
              </a:rPr>
              <a:t>Problem</a:t>
            </a:r>
            <a:r>
              <a:rPr lang="ja-JP" altLang="en-US" sz="4500">
                <a:solidFill>
                  <a:srgbClr val="86C3FF"/>
                </a:solidFill>
                <a:effectLst>
                  <a:outerShdw blurRad="38100" dist="38100" dir="2700000" algn="tl">
                    <a:srgbClr val="FFFFFF"/>
                  </a:outerShdw>
                </a:effectLst>
                <a:latin typeface="Palatino Linotype" charset="0"/>
              </a:rPr>
              <a:t>”</a:t>
            </a:r>
            <a:endParaRPr lang="en-US" sz="4500">
              <a:solidFill>
                <a:srgbClr val="86C3FF"/>
              </a:solidFill>
              <a:effectLst>
                <a:outerShdw blurRad="38100" dist="38100" dir="2700000" algn="tl">
                  <a:srgbClr val="FFFFFF"/>
                </a:outerShdw>
              </a:effectLst>
              <a:latin typeface="Palatino Linotype" charset="0"/>
            </a:endParaRPr>
          </a:p>
        </p:txBody>
      </p:sp>
      <p:sp>
        <p:nvSpPr>
          <p:cNvPr id="14339" name="Content Placeholder 1"/>
          <p:cNvSpPr>
            <a:spLocks noGrp="1"/>
          </p:cNvSpPr>
          <p:nvPr>
            <p:ph idx="1"/>
          </p:nvPr>
        </p:nvSpPr>
        <p:spPr>
          <a:xfrm>
            <a:off x="320675" y="1173163"/>
            <a:ext cx="8550275" cy="3846512"/>
          </a:xfrm>
        </p:spPr>
        <p:txBody>
          <a:bodyPr wrap="square" numCol="1" anchorCtr="0" compatLnSpc="1">
            <a:prstTxWarp prst="textNoShape">
              <a:avLst/>
            </a:prstTxWarp>
          </a:bodyPr>
          <a:lstStyle/>
          <a:p>
            <a:pPr marL="419100" indent="-382588" algn="ctr" eaLnBrk="1" hangingPunct="1">
              <a:lnSpc>
                <a:spcPct val="90000"/>
              </a:lnSpc>
              <a:buFont typeface="Wingdings" charset="0"/>
              <a:buNone/>
            </a:pPr>
            <a:r>
              <a:rPr lang="en-US" sz="2700" dirty="0">
                <a:solidFill>
                  <a:srgbClr val="FFFFFF"/>
                </a:solidFill>
                <a:effectLst>
                  <a:outerShdw blurRad="38100" dist="38100" dir="2700000" algn="tl">
                    <a:srgbClr val="242852"/>
                  </a:outerShdw>
                </a:effectLst>
                <a:latin typeface="Palatino Linotype" charset="0"/>
              </a:rPr>
              <a:t>A puzzling, yet intriguing situation for which there is no immediate, apparent solution, yet there are multiple solution paths. (compiled definition)</a:t>
            </a:r>
          </a:p>
          <a:p>
            <a:pPr marL="419100" indent="-382588" eaLnBrk="1" hangingPunct="1">
              <a:lnSpc>
                <a:spcPct val="90000"/>
              </a:lnSpc>
              <a:buFont typeface="Wingdings 2" charset="0"/>
              <a:buChar char=""/>
            </a:pPr>
            <a:endParaRPr lang="en-US" sz="2000" dirty="0">
              <a:solidFill>
                <a:srgbClr val="FFFFFF"/>
              </a:solidFill>
              <a:effectLst>
                <a:outerShdw blurRad="38100" dist="38100" dir="2700000" algn="tl">
                  <a:srgbClr val="242852"/>
                </a:outerShdw>
              </a:effectLst>
              <a:latin typeface="Palatino Linotype" charset="0"/>
            </a:endParaRPr>
          </a:p>
          <a:p>
            <a:pPr marL="419100" indent="-382588" eaLnBrk="1" hangingPunct="1">
              <a:lnSpc>
                <a:spcPct val="90000"/>
              </a:lnSpc>
              <a:buFont typeface="Wingdings 2" charset="0"/>
              <a:buChar char=""/>
            </a:pPr>
            <a:r>
              <a:rPr lang="en-US" sz="2400" dirty="0">
                <a:solidFill>
                  <a:srgbClr val="FFFFFF"/>
                </a:solidFill>
                <a:effectLst>
                  <a:outerShdw blurRad="38100" dist="38100" dir="2700000" algn="tl">
                    <a:srgbClr val="242852"/>
                  </a:outerShdw>
                </a:effectLst>
                <a:latin typeface="Palatino Linotype" charset="0"/>
              </a:rPr>
              <a:t>Depth of </a:t>
            </a:r>
            <a:r>
              <a:rPr lang="en-US" sz="2400" dirty="0" smtClean="0">
                <a:solidFill>
                  <a:srgbClr val="FFFFFF"/>
                </a:solidFill>
                <a:effectLst>
                  <a:outerShdw blurRad="38100" dist="38100" dir="2700000" algn="tl">
                    <a:srgbClr val="242852"/>
                  </a:outerShdw>
                </a:effectLst>
                <a:latin typeface="Palatino Linotype" charset="0"/>
              </a:rPr>
              <a:t>Knowledge (DOK) perspective </a:t>
            </a:r>
            <a:endParaRPr lang="en-US" sz="2400" dirty="0">
              <a:solidFill>
                <a:srgbClr val="FFFFFF"/>
              </a:solidFill>
              <a:effectLst>
                <a:outerShdw blurRad="38100" dist="38100" dir="2700000" algn="tl">
                  <a:srgbClr val="242852"/>
                </a:outerShdw>
              </a:effectLst>
              <a:latin typeface="Palatino Linotype" charset="0"/>
            </a:endParaRPr>
          </a:p>
          <a:p>
            <a:pPr marL="785813" lvl="1" indent="-382588" eaLnBrk="1" hangingPunct="1">
              <a:lnSpc>
                <a:spcPct val="90000"/>
              </a:lnSpc>
              <a:buFont typeface="Wingdings 2" charset="0"/>
              <a:buChar char=""/>
            </a:pPr>
            <a:r>
              <a:rPr lang="en-US" sz="2400" dirty="0">
                <a:solidFill>
                  <a:srgbClr val="FFFFFF"/>
                </a:solidFill>
                <a:effectLst>
                  <a:outerShdw blurRad="38100" dist="38100" dir="2700000" algn="tl">
                    <a:srgbClr val="242852"/>
                  </a:outerShdw>
                </a:effectLst>
                <a:latin typeface="Palatino Linotype" charset="0"/>
              </a:rPr>
              <a:t>Interaction of task and learner</a:t>
            </a:r>
          </a:p>
          <a:p>
            <a:pPr marL="785813" lvl="1" indent="-382588" eaLnBrk="1" hangingPunct="1">
              <a:lnSpc>
                <a:spcPct val="90000"/>
              </a:lnSpc>
              <a:buFont typeface="Wingdings 2" charset="0"/>
              <a:buChar char=""/>
            </a:pPr>
            <a:r>
              <a:rPr lang="en-US" sz="2400" dirty="0">
                <a:solidFill>
                  <a:srgbClr val="FFFFFF"/>
                </a:solidFill>
                <a:effectLst>
                  <a:outerShdw blurRad="38100" dist="38100" dir="2700000" algn="tl">
                    <a:srgbClr val="242852"/>
                  </a:outerShdw>
                </a:effectLst>
                <a:latin typeface="Palatino Linotype" charset="0"/>
              </a:rPr>
              <a:t>Varies by grade level, student, and concept</a:t>
            </a:r>
          </a:p>
          <a:p>
            <a:pPr marL="419100" indent="-382588" eaLnBrk="1" hangingPunct="1">
              <a:lnSpc>
                <a:spcPct val="90000"/>
              </a:lnSpc>
              <a:buFont typeface="Wingdings" charset="0"/>
              <a:buNone/>
            </a:pPr>
            <a:endParaRPr lang="en-US" sz="2400" dirty="0">
              <a:solidFill>
                <a:srgbClr val="FFFFFF"/>
              </a:solidFill>
              <a:effectLst>
                <a:outerShdw blurRad="38100" dist="38100" dir="2700000" algn="tl">
                  <a:srgbClr val="242852"/>
                </a:outerShdw>
              </a:effectLst>
              <a:latin typeface="Palatino Linotype" charset="0"/>
            </a:endParaRPr>
          </a:p>
          <a:p>
            <a:pPr marL="419100" indent="-382588" eaLnBrk="1" hangingPunct="1">
              <a:lnSpc>
                <a:spcPct val="90000"/>
              </a:lnSpc>
              <a:buFont typeface="Wingdings 2" charset="0"/>
              <a:buChar char=""/>
            </a:pPr>
            <a:r>
              <a:rPr lang="en-US" sz="2400" dirty="0">
                <a:solidFill>
                  <a:srgbClr val="FFFFFF"/>
                </a:solidFill>
                <a:effectLst>
                  <a:outerShdw blurRad="38100" dist="38100" dir="2700000" algn="tl">
                    <a:srgbClr val="242852"/>
                  </a:outerShdw>
                </a:effectLst>
                <a:latin typeface="Palatino Linotype" charset="0"/>
              </a:rPr>
              <a:t>Consider a continuum of definitions</a:t>
            </a:r>
          </a:p>
        </p:txBody>
      </p:sp>
      <p:cxnSp>
        <p:nvCxnSpPr>
          <p:cNvPr id="5" name="Straight Arrow Connector 4"/>
          <p:cNvCxnSpPr/>
          <p:nvPr/>
        </p:nvCxnSpPr>
        <p:spPr>
          <a:xfrm>
            <a:off x="320675" y="5516563"/>
            <a:ext cx="8550275" cy="0"/>
          </a:xfrm>
          <a:prstGeom prst="straightConnector1">
            <a:avLst/>
          </a:prstGeom>
          <a:ln w="50800">
            <a:headEnd type="triangle"/>
            <a:tailEnd type="triangle"/>
          </a:ln>
        </p:spPr>
        <p:style>
          <a:lnRef idx="1">
            <a:schemeClr val="accent1"/>
          </a:lnRef>
          <a:fillRef idx="0">
            <a:schemeClr val="accent1"/>
          </a:fillRef>
          <a:effectRef idx="0">
            <a:schemeClr val="accent1"/>
          </a:effectRef>
          <a:fontRef idx="minor">
            <a:schemeClr val="tx1"/>
          </a:fontRef>
        </p:style>
      </p:cxnSp>
      <p:graphicFrame>
        <p:nvGraphicFramePr>
          <p:cNvPr id="6" name="Table 5"/>
          <p:cNvGraphicFramePr>
            <a:graphicFrameLocks noGrp="1"/>
          </p:cNvGraphicFramePr>
          <p:nvPr/>
        </p:nvGraphicFramePr>
        <p:xfrm>
          <a:off x="320675" y="4999038"/>
          <a:ext cx="8550276" cy="371475"/>
        </p:xfrm>
        <a:graphic>
          <a:graphicData uri="http://schemas.openxmlformats.org/drawingml/2006/table">
            <a:tbl>
              <a:tblPr firstRow="1">
                <a:tableStyleId>{91EBBBCC-DAD2-459C-BE2E-F6DE35CF9A28}</a:tableStyleId>
              </a:tblPr>
              <a:tblGrid>
                <a:gridCol w="2137569"/>
                <a:gridCol w="2137569"/>
                <a:gridCol w="2137569"/>
                <a:gridCol w="2137569"/>
              </a:tblGrid>
              <a:tr h="371475">
                <a:tc>
                  <a:txBody>
                    <a:bodyPr/>
                    <a:lstStyle/>
                    <a:p>
                      <a:r>
                        <a:rPr lang="en-US" sz="1800" dirty="0" smtClean="0"/>
                        <a:t>Simple</a:t>
                      </a:r>
                      <a:endParaRPr lang="en-US" sz="1800" dirty="0"/>
                    </a:p>
                  </a:txBody>
                  <a:tcPr marT="45798" marB="45798">
                    <a:solidFill>
                      <a:schemeClr val="accent4">
                        <a:alpha val="0"/>
                      </a:schemeClr>
                    </a:solidFill>
                  </a:tcPr>
                </a:tc>
                <a:tc>
                  <a:txBody>
                    <a:bodyPr/>
                    <a:lstStyle/>
                    <a:p>
                      <a:endParaRPr lang="en-US" sz="1800" dirty="0"/>
                    </a:p>
                  </a:txBody>
                  <a:tcPr marT="45798" marB="45798">
                    <a:solidFill>
                      <a:schemeClr val="accent4">
                        <a:alpha val="0"/>
                      </a:schemeClr>
                    </a:solidFill>
                  </a:tcPr>
                </a:tc>
                <a:tc>
                  <a:txBody>
                    <a:bodyPr/>
                    <a:lstStyle/>
                    <a:p>
                      <a:endParaRPr lang="en-US" sz="1800" dirty="0"/>
                    </a:p>
                  </a:txBody>
                  <a:tcPr marT="45798" marB="45798">
                    <a:solidFill>
                      <a:schemeClr val="accent4">
                        <a:alpha val="0"/>
                      </a:schemeClr>
                    </a:solidFill>
                  </a:tcPr>
                </a:tc>
                <a:tc>
                  <a:txBody>
                    <a:bodyPr/>
                    <a:lstStyle/>
                    <a:p>
                      <a:pPr algn="r"/>
                      <a:r>
                        <a:rPr lang="en-US" sz="1800" dirty="0" smtClean="0"/>
                        <a:t>Complex</a:t>
                      </a:r>
                      <a:endParaRPr lang="en-US" sz="1800" dirty="0"/>
                    </a:p>
                  </a:txBody>
                  <a:tcPr marT="45798" marB="45798">
                    <a:solidFill>
                      <a:schemeClr val="accent4">
                        <a:alpha val="0"/>
                      </a:schemeClr>
                    </a:solidFill>
                  </a:tcPr>
                </a:tc>
              </a:tr>
            </a:tbl>
          </a:graphicData>
        </a:graphic>
      </p:graphicFrame>
      <p:graphicFrame>
        <p:nvGraphicFramePr>
          <p:cNvPr id="7" name="Table 6"/>
          <p:cNvGraphicFramePr>
            <a:graphicFrameLocks noGrp="1"/>
          </p:cNvGraphicFramePr>
          <p:nvPr/>
        </p:nvGraphicFramePr>
        <p:xfrm>
          <a:off x="320675" y="5761038"/>
          <a:ext cx="8550276" cy="822890"/>
        </p:xfrm>
        <a:graphic>
          <a:graphicData uri="http://schemas.openxmlformats.org/drawingml/2006/table">
            <a:tbl>
              <a:tblPr firstRow="1" bandRow="1">
                <a:tableStyleId>{5C22544A-7EE6-4342-B048-85BDC9FD1C3A}</a:tableStyleId>
              </a:tblPr>
              <a:tblGrid>
                <a:gridCol w="2468247"/>
                <a:gridCol w="1806891"/>
                <a:gridCol w="1896429"/>
                <a:gridCol w="2378709"/>
              </a:tblGrid>
              <a:tr h="8223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Computation,</a:t>
                      </a:r>
                      <a:r>
                        <a:rPr lang="en-US" sz="1600" baseline="0" dirty="0" smtClean="0"/>
                        <a:t> including c</a:t>
                      </a:r>
                      <a:r>
                        <a:rPr lang="en-US" sz="1600" dirty="0" smtClean="0"/>
                        <a:t>omputation surrounded</a:t>
                      </a:r>
                      <a:r>
                        <a:rPr lang="en-US" sz="1600" baseline="0" dirty="0" smtClean="0"/>
                        <a:t> by words</a:t>
                      </a:r>
                      <a:endParaRPr lang="en-US" sz="1600" dirty="0" smtClean="0"/>
                    </a:p>
                  </a:txBody>
                  <a:tcPr marT="45685" marB="45685">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alpha val="0"/>
                      </a:schemeClr>
                    </a:solidFill>
                  </a:tcPr>
                </a:tc>
                <a:tc>
                  <a:txBody>
                    <a:bodyPr/>
                    <a:lstStyle/>
                    <a:p>
                      <a:endParaRPr lang="en-US" sz="1600" dirty="0"/>
                    </a:p>
                  </a:txBody>
                  <a:tcPr marT="45685" marB="45685">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alpha val="0"/>
                      </a:schemeClr>
                    </a:solidFill>
                  </a:tcPr>
                </a:tc>
                <a:tc>
                  <a:txBody>
                    <a:bodyPr/>
                    <a:lstStyle/>
                    <a:p>
                      <a:endParaRPr lang="en-US" sz="1600" dirty="0"/>
                    </a:p>
                  </a:txBody>
                  <a:tcPr marT="45685" marB="45685">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alpha val="0"/>
                      </a:schemeClr>
                    </a:solidFill>
                  </a:tcPr>
                </a:tc>
                <a:tc>
                  <a:txBody>
                    <a:bodyPr/>
                    <a:lstStyle/>
                    <a:p>
                      <a:r>
                        <a:rPr lang="en-US" sz="1600" dirty="0" smtClean="0"/>
                        <a:t>Coordinating a variety of concepts</a:t>
                      </a:r>
                      <a:r>
                        <a:rPr lang="en-US" sz="1600" baseline="0" dirty="0" smtClean="0"/>
                        <a:t>,</a:t>
                      </a:r>
                      <a:r>
                        <a:rPr lang="en-US" sz="1600" dirty="0" smtClean="0"/>
                        <a:t> processes, and tasks. </a:t>
                      </a:r>
                      <a:endParaRPr lang="en-US" sz="1600" dirty="0"/>
                    </a:p>
                  </a:txBody>
                  <a:tcPr marT="45685" marB="45685">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alpha val="0"/>
                      </a:schemeClr>
                    </a:solidFill>
                  </a:tcPr>
                </a:tc>
              </a:tr>
            </a:tbl>
          </a:graphicData>
        </a:graphic>
      </p:graphicFrame>
    </p:spTree>
    <p:extLst>
      <p:ext uri="{BB962C8B-B14F-4D97-AF65-F5344CB8AC3E}">
        <p14:creationId xmlns:p14="http://schemas.microsoft.com/office/powerpoint/2010/main" val="18158845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1419" y="336549"/>
            <a:ext cx="7543800" cy="2019447"/>
          </a:xfrm>
        </p:spPr>
        <p:txBody>
          <a:bodyPr wrap="square" numCol="1" anchorCtr="0" compatLnSpc="1">
            <a:prstTxWarp prst="textNoShape">
              <a:avLst/>
            </a:prstTxWarp>
          </a:bodyPr>
          <a:lstStyle/>
          <a:p>
            <a:pPr algn="ctr" eaLnBrk="1" hangingPunct="1"/>
            <a:r>
              <a:rPr lang="en-US" dirty="0" smtClean="0">
                <a:effectLst>
                  <a:outerShdw blurRad="38100" dist="38100" dir="2700000" algn="tl">
                    <a:srgbClr val="242852"/>
                  </a:outerShdw>
                </a:effectLst>
                <a:latin typeface="Palatino Linotype" charset="0"/>
              </a:rPr>
              <a:t>Real World </a:t>
            </a:r>
            <a:br>
              <a:rPr lang="en-US" dirty="0" smtClean="0">
                <a:effectLst>
                  <a:outerShdw blurRad="38100" dist="38100" dir="2700000" algn="tl">
                    <a:srgbClr val="242852"/>
                  </a:outerShdw>
                </a:effectLst>
                <a:latin typeface="Palatino Linotype" charset="0"/>
              </a:rPr>
            </a:br>
            <a:r>
              <a:rPr lang="en-US" dirty="0" smtClean="0">
                <a:effectLst>
                  <a:outerShdw blurRad="38100" dist="38100" dir="2700000" algn="tl">
                    <a:srgbClr val="242852"/>
                  </a:outerShdw>
                </a:effectLst>
                <a:latin typeface="Palatino Linotype" charset="0"/>
              </a:rPr>
              <a:t>Problem Solving and Teaching Problem Solving</a:t>
            </a:r>
            <a:endParaRPr lang="en-US" dirty="0">
              <a:effectLst>
                <a:outerShdw blurRad="38100" dist="38100" dir="2700000" algn="tl">
                  <a:srgbClr val="242852"/>
                </a:outerShdw>
              </a:effectLst>
              <a:latin typeface="Palatino Linotype" charset="0"/>
            </a:endParaRPr>
          </a:p>
        </p:txBody>
      </p:sp>
      <p:pic>
        <p:nvPicPr>
          <p:cNvPr id="819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3467" y="2736230"/>
            <a:ext cx="6128092" cy="3803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73354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1071" y="518781"/>
            <a:ext cx="8129776" cy="1055421"/>
          </a:xfrm>
        </p:spPr>
        <p:txBody>
          <a:bodyPr/>
          <a:lstStyle/>
          <a:p>
            <a:r>
              <a:rPr lang="en-US" dirty="0" smtClean="0"/>
              <a:t>Teacher Tools to Develop Problem Solving Skills</a:t>
            </a:r>
            <a:endParaRPr lang="en-US" dirty="0"/>
          </a:p>
        </p:txBody>
      </p:sp>
      <p:graphicFrame>
        <p:nvGraphicFramePr>
          <p:cNvPr id="7" name="Diagram 6"/>
          <p:cNvGraphicFramePr/>
          <p:nvPr>
            <p:extLst>
              <p:ext uri="{D42A27DB-BD31-4B8C-83A1-F6EECF244321}">
                <p14:modId xmlns:p14="http://schemas.microsoft.com/office/powerpoint/2010/main" val="3370328547"/>
              </p:ext>
            </p:extLst>
          </p:nvPr>
        </p:nvGraphicFramePr>
        <p:xfrm>
          <a:off x="526841" y="1772329"/>
          <a:ext cx="7915149" cy="45423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685806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50981" y="1796146"/>
            <a:ext cx="6360050" cy="4739610"/>
          </a:xfrm>
        </p:spPr>
        <p:txBody>
          <a:bodyPr wrap="square" numCol="1" anchorCtr="0" compatLnSpc="1">
            <a:prstTxWarp prst="textNoShape">
              <a:avLst/>
            </a:prstTxWarp>
            <a:normAutofit fontScale="92500"/>
          </a:bodyPr>
          <a:lstStyle/>
          <a:p>
            <a:pPr marL="17463" indent="0" eaLnBrk="1" hangingPunct="1">
              <a:buFont typeface="Wingdings" charset="0"/>
              <a:buNone/>
            </a:pPr>
            <a:r>
              <a:rPr lang="en-US" sz="2400" dirty="0">
                <a:effectLst>
                  <a:outerShdw blurRad="38100" dist="38100" dir="2700000" algn="tl">
                    <a:srgbClr val="242852"/>
                  </a:outerShdw>
                </a:effectLst>
                <a:latin typeface="Palatino Linotype" charset="0"/>
              </a:rPr>
              <a:t>Today you will be able to:</a:t>
            </a:r>
          </a:p>
          <a:p>
            <a:pPr marL="17463" indent="0" eaLnBrk="1" hangingPunct="1"/>
            <a:r>
              <a:rPr lang="en-US" sz="2400" dirty="0">
                <a:effectLst>
                  <a:outerShdw blurRad="38100" dist="38100" dir="2700000" algn="tl">
                    <a:srgbClr val="242852"/>
                  </a:outerShdw>
                </a:effectLst>
                <a:latin typeface="Palatino Linotype" charset="0"/>
              </a:rPr>
              <a:t>Extend your understanding of </a:t>
            </a:r>
            <a:r>
              <a:rPr lang="en-US" sz="2400" dirty="0">
                <a:solidFill>
                  <a:srgbClr val="19FCFF"/>
                </a:solidFill>
                <a:effectLst>
                  <a:outerShdw blurRad="38100" dist="38100" dir="2700000" algn="tl">
                    <a:srgbClr val="FFFFFF"/>
                  </a:outerShdw>
                </a:effectLst>
                <a:latin typeface="Palatino Linotype" charset="0"/>
              </a:rPr>
              <a:t>problem solving</a:t>
            </a:r>
            <a:r>
              <a:rPr lang="en-US" sz="2400" dirty="0">
                <a:effectLst>
                  <a:outerShdw blurRad="38100" dist="38100" dir="2700000" algn="tl">
                    <a:srgbClr val="242852"/>
                  </a:outerShdw>
                </a:effectLst>
                <a:latin typeface="Palatino Linotype" charset="0"/>
              </a:rPr>
              <a:t>.</a:t>
            </a:r>
          </a:p>
          <a:p>
            <a:pPr marL="17463" indent="0" eaLnBrk="1" hangingPunct="1">
              <a:buFont typeface="Wingdings" charset="0"/>
              <a:buNone/>
            </a:pPr>
            <a:endParaRPr lang="en-US" sz="2400" dirty="0">
              <a:effectLst>
                <a:outerShdw blurRad="38100" dist="38100" dir="2700000" algn="tl">
                  <a:srgbClr val="242852"/>
                </a:outerShdw>
              </a:effectLst>
              <a:latin typeface="Palatino Linotype" charset="0"/>
            </a:endParaRPr>
          </a:p>
          <a:p>
            <a:pPr marL="17463" indent="0" eaLnBrk="1" hangingPunct="1"/>
            <a:r>
              <a:rPr lang="en-US" sz="2400" dirty="0">
                <a:effectLst>
                  <a:outerShdw blurRad="38100" dist="38100" dir="2700000" algn="tl">
                    <a:srgbClr val="242852"/>
                  </a:outerShdw>
                </a:effectLst>
                <a:latin typeface="Palatino Linotype" charset="0"/>
              </a:rPr>
              <a:t>Identify and apply stages of  the problem solving </a:t>
            </a:r>
            <a:r>
              <a:rPr lang="en-US" sz="2400" dirty="0">
                <a:solidFill>
                  <a:srgbClr val="19FCFF"/>
                </a:solidFill>
                <a:effectLst>
                  <a:outerShdw blurRad="38100" dist="38100" dir="2700000" algn="tl">
                    <a:srgbClr val="FFFFFF"/>
                  </a:outerShdw>
                </a:effectLst>
                <a:latin typeface="Palatino Linotype" charset="0"/>
              </a:rPr>
              <a:t>process</a:t>
            </a:r>
          </a:p>
          <a:p>
            <a:pPr marL="17463" indent="0" eaLnBrk="1" hangingPunct="1"/>
            <a:endParaRPr lang="en-US" sz="2400" dirty="0">
              <a:effectLst>
                <a:outerShdw blurRad="38100" dist="38100" dir="2700000" algn="tl">
                  <a:srgbClr val="242852"/>
                </a:outerShdw>
              </a:effectLst>
              <a:latin typeface="Palatino Linotype" charset="0"/>
            </a:endParaRPr>
          </a:p>
          <a:p>
            <a:pPr marL="17463" indent="0" eaLnBrk="1" hangingPunct="1"/>
            <a:r>
              <a:rPr lang="en-US" sz="2400" dirty="0">
                <a:effectLst>
                  <a:outerShdw blurRad="38100" dist="38100" dir="2700000" algn="tl">
                    <a:srgbClr val="242852"/>
                  </a:outerShdw>
                </a:effectLst>
                <a:latin typeface="Palatino Linotype" charset="0"/>
              </a:rPr>
              <a:t>Identify and apply a variety of problem solving </a:t>
            </a:r>
            <a:r>
              <a:rPr lang="en-US" sz="2400" dirty="0">
                <a:solidFill>
                  <a:srgbClr val="19FCFF"/>
                </a:solidFill>
                <a:effectLst>
                  <a:outerShdw blurRad="38100" dist="38100" dir="2700000" algn="tl">
                    <a:srgbClr val="FFFFFF"/>
                  </a:outerShdw>
                </a:effectLst>
                <a:latin typeface="Palatino Linotype" charset="0"/>
              </a:rPr>
              <a:t>strategies.</a:t>
            </a:r>
          </a:p>
          <a:p>
            <a:pPr marL="17463" indent="0" eaLnBrk="1" hangingPunct="1"/>
            <a:endParaRPr lang="en-US" sz="2400" dirty="0">
              <a:effectLst>
                <a:outerShdw blurRad="38100" dist="38100" dir="2700000" algn="tl">
                  <a:srgbClr val="242852"/>
                </a:outerShdw>
              </a:effectLst>
              <a:latin typeface="Palatino Linotype" charset="0"/>
            </a:endParaRPr>
          </a:p>
          <a:p>
            <a:pPr marL="17463" indent="0" eaLnBrk="1" hangingPunct="1"/>
            <a:r>
              <a:rPr lang="en-US" sz="2400" dirty="0">
                <a:effectLst>
                  <a:outerShdw blurRad="38100" dist="38100" dir="2700000" algn="tl">
                    <a:srgbClr val="242852"/>
                  </a:outerShdw>
                </a:effectLst>
                <a:latin typeface="Palatino Linotype" charset="0"/>
              </a:rPr>
              <a:t>Discuss and begin </a:t>
            </a:r>
            <a:r>
              <a:rPr lang="en-US" sz="2400" dirty="0">
                <a:solidFill>
                  <a:srgbClr val="19FCFF"/>
                </a:solidFill>
                <a:effectLst>
                  <a:outerShdw blurRad="38100" dist="38100" dir="2700000" algn="tl">
                    <a:srgbClr val="FFFFFF"/>
                  </a:outerShdw>
                </a:effectLst>
                <a:latin typeface="Palatino Linotype" charset="0"/>
              </a:rPr>
              <a:t>plan</a:t>
            </a:r>
            <a:r>
              <a:rPr lang="en-US" sz="2400" dirty="0">
                <a:effectLst>
                  <a:outerShdw blurRad="38100" dist="38100" dir="2700000" algn="tl">
                    <a:srgbClr val="242852"/>
                  </a:outerShdw>
                </a:effectLst>
                <a:latin typeface="Palatino Linotype" charset="0"/>
              </a:rPr>
              <a:t> for implementing instruction to increase </a:t>
            </a:r>
            <a:r>
              <a:rPr lang="en-US" sz="2400" dirty="0" smtClean="0">
                <a:effectLst>
                  <a:outerShdw blurRad="38100" dist="38100" dir="2700000" algn="tl">
                    <a:srgbClr val="242852"/>
                  </a:outerShdw>
                </a:effectLst>
                <a:latin typeface="Palatino Linotype" charset="0"/>
              </a:rPr>
              <a:t>student</a:t>
            </a:r>
            <a:r>
              <a:rPr lang="en-US" altLang="ja-JP" sz="2400" dirty="0" smtClean="0">
                <a:effectLst>
                  <a:outerShdw blurRad="38100" dist="38100" dir="2700000" algn="tl">
                    <a:srgbClr val="242852"/>
                  </a:outerShdw>
                </a:effectLst>
                <a:latin typeface="Palatino Linotype" charset="0"/>
              </a:rPr>
              <a:t>s’ </a:t>
            </a:r>
            <a:r>
              <a:rPr lang="en-US" altLang="ja-JP" sz="2400" dirty="0">
                <a:effectLst>
                  <a:outerShdw blurRad="38100" dist="38100" dir="2700000" algn="tl">
                    <a:srgbClr val="242852"/>
                  </a:outerShdw>
                </a:effectLst>
                <a:latin typeface="Palatino Linotype" charset="0"/>
              </a:rPr>
              <a:t>problem </a:t>
            </a:r>
            <a:r>
              <a:rPr lang="en-US" altLang="ja-JP" sz="2400" dirty="0" smtClean="0">
                <a:effectLst>
                  <a:outerShdw blurRad="38100" dist="38100" dir="2700000" algn="tl">
                    <a:srgbClr val="242852"/>
                  </a:outerShdw>
                </a:effectLst>
                <a:latin typeface="Palatino Linotype" charset="0"/>
              </a:rPr>
              <a:t>solving skills </a:t>
            </a:r>
            <a:r>
              <a:rPr lang="en-US" altLang="ja-JP" sz="2400" dirty="0">
                <a:effectLst>
                  <a:outerShdw blurRad="38100" dist="38100" dir="2700000" algn="tl">
                    <a:srgbClr val="242852"/>
                  </a:outerShdw>
                </a:effectLst>
                <a:latin typeface="Palatino Linotype" charset="0"/>
              </a:rPr>
              <a:t>and aptitude.</a:t>
            </a:r>
            <a:endParaRPr lang="en-US" sz="2400" dirty="0">
              <a:effectLst>
                <a:outerShdw blurRad="38100" dist="38100" dir="2700000" algn="tl">
                  <a:srgbClr val="242852"/>
                </a:outerShdw>
              </a:effectLst>
              <a:latin typeface="Palatino Linotype" charset="0"/>
            </a:endParaRPr>
          </a:p>
        </p:txBody>
      </p:sp>
      <p:sp>
        <p:nvSpPr>
          <p:cNvPr id="3" name="Title 2"/>
          <p:cNvSpPr>
            <a:spLocks noGrp="1"/>
          </p:cNvSpPr>
          <p:nvPr>
            <p:ph type="title"/>
          </p:nvPr>
        </p:nvSpPr>
        <p:spPr>
          <a:xfrm>
            <a:off x="2550981" y="543390"/>
            <a:ext cx="7543800" cy="914400"/>
          </a:xfrm>
        </p:spPr>
        <p:txBody>
          <a:bodyPr wrap="square" numCol="1" anchorCtr="0" compatLnSpc="1">
            <a:prstTxWarp prst="textNoShape">
              <a:avLst/>
            </a:prstTxWarp>
          </a:bodyPr>
          <a:lstStyle/>
          <a:p>
            <a:pPr eaLnBrk="1" hangingPunct="1"/>
            <a:r>
              <a:rPr lang="en-US" dirty="0" smtClean="0">
                <a:effectLst>
                  <a:outerShdw blurRad="38100" dist="38100" dir="2700000" algn="tl">
                    <a:srgbClr val="242852"/>
                  </a:outerShdw>
                </a:effectLst>
                <a:latin typeface="Palatino Linotype" charset="0"/>
              </a:rPr>
              <a:t>Objectives</a:t>
            </a:r>
            <a:endParaRPr lang="en-US" dirty="0">
              <a:effectLst>
                <a:outerShdw blurRad="38100" dist="38100" dir="2700000" algn="tl">
                  <a:srgbClr val="242852"/>
                </a:outerShdw>
              </a:effectLst>
              <a:latin typeface="Palatino Linotype" charset="0"/>
            </a:endParaRPr>
          </a:p>
        </p:txBody>
      </p:sp>
      <p:grpSp>
        <p:nvGrpSpPr>
          <p:cNvPr id="7" name="Group 6"/>
          <p:cNvGrpSpPr/>
          <p:nvPr/>
        </p:nvGrpSpPr>
        <p:grpSpPr>
          <a:xfrm>
            <a:off x="185681" y="843567"/>
            <a:ext cx="2129847" cy="2756551"/>
            <a:chOff x="3507076" y="2050724"/>
            <a:chExt cx="2129847" cy="2756551"/>
          </a:xfrm>
        </p:grpSpPr>
        <p:grpSp>
          <p:nvGrpSpPr>
            <p:cNvPr id="8" name="Group 7"/>
            <p:cNvGrpSpPr/>
            <p:nvPr/>
          </p:nvGrpSpPr>
          <p:grpSpPr>
            <a:xfrm>
              <a:off x="4591946" y="3762298"/>
              <a:ext cx="1044977" cy="1044977"/>
              <a:chOff x="1836544" y="1716316"/>
              <a:chExt cx="1044977" cy="1044977"/>
            </a:xfrm>
          </p:grpSpPr>
          <p:sp>
            <p:nvSpPr>
              <p:cNvPr id="17" name="Oval 16"/>
              <p:cNvSpPr/>
              <p:nvPr/>
            </p:nvSpPr>
            <p:spPr>
              <a:xfrm>
                <a:off x="1836544" y="1716316"/>
                <a:ext cx="1044977" cy="1044977"/>
              </a:xfrm>
              <a:prstGeom prst="ellipse">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8" name="Oval 4"/>
              <p:cNvSpPr/>
              <p:nvPr/>
            </p:nvSpPr>
            <p:spPr>
              <a:xfrm>
                <a:off x="1989577" y="1869349"/>
                <a:ext cx="738911" cy="73891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t>Problem Solving</a:t>
                </a:r>
                <a:endParaRPr lang="en-US" sz="1500" kern="1200" dirty="0"/>
              </a:p>
            </p:txBody>
          </p:sp>
        </p:grpSp>
        <p:sp>
          <p:nvSpPr>
            <p:cNvPr id="9" name="Left Arrow 8"/>
            <p:cNvSpPr/>
            <p:nvPr/>
          </p:nvSpPr>
          <p:spPr>
            <a:xfrm rot="13885714">
              <a:off x="3611498" y="3121578"/>
              <a:ext cx="1388118" cy="297818"/>
            </a:xfrm>
            <a:prstGeom prst="lef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grpSp>
          <p:nvGrpSpPr>
            <p:cNvPr id="10" name="Group 9"/>
            <p:cNvGrpSpPr/>
            <p:nvPr/>
          </p:nvGrpSpPr>
          <p:grpSpPr>
            <a:xfrm>
              <a:off x="3507076" y="2435256"/>
              <a:ext cx="731484" cy="585187"/>
              <a:chOff x="751674" y="389274"/>
              <a:chExt cx="731484" cy="585187"/>
            </a:xfrm>
          </p:grpSpPr>
          <p:sp>
            <p:nvSpPr>
              <p:cNvPr id="15" name="Rounded Rectangle 14"/>
              <p:cNvSpPr/>
              <p:nvPr/>
            </p:nvSpPr>
            <p:spPr>
              <a:xfrm>
                <a:off x="751674" y="389274"/>
                <a:ext cx="731484" cy="5851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6" name="Rounded Rectangle 7"/>
              <p:cNvSpPr/>
              <p:nvPr/>
            </p:nvSpPr>
            <p:spPr>
              <a:xfrm>
                <a:off x="768814" y="406414"/>
                <a:ext cx="697204" cy="55090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335" tIns="13335" rIns="13335" bIns="13335" numCol="1" spcCol="1270" anchor="ctr" anchorCtr="0">
                <a:noAutofit/>
              </a:bodyPr>
              <a:lstStyle/>
              <a:p>
                <a:pPr lvl="0" algn="ctr" defTabSz="311150">
                  <a:lnSpc>
                    <a:spcPct val="90000"/>
                  </a:lnSpc>
                  <a:spcBef>
                    <a:spcPct val="0"/>
                  </a:spcBef>
                  <a:spcAft>
                    <a:spcPct val="35000"/>
                  </a:spcAft>
                </a:pPr>
                <a:r>
                  <a:rPr lang="en-US" sz="700" kern="1200" dirty="0" smtClean="0"/>
                  <a:t>PS Process</a:t>
                </a:r>
                <a:endParaRPr lang="en-US" sz="700" kern="1200" dirty="0"/>
              </a:p>
            </p:txBody>
          </p:sp>
        </p:grpSp>
        <p:sp>
          <p:nvSpPr>
            <p:cNvPr id="11" name="Left Arrow 10"/>
            <p:cNvSpPr/>
            <p:nvPr/>
          </p:nvSpPr>
          <p:spPr>
            <a:xfrm rot="15428571">
              <a:off x="4131690" y="2871066"/>
              <a:ext cx="1388118" cy="297818"/>
            </a:xfrm>
            <a:prstGeom prst="leftArrow">
              <a:avLst>
                <a:gd name="adj1" fmla="val 60000"/>
                <a:gd name="adj2" fmla="val 50000"/>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grpSp>
          <p:nvGrpSpPr>
            <p:cNvPr id="12" name="Group 11"/>
            <p:cNvGrpSpPr/>
            <p:nvPr/>
          </p:nvGrpSpPr>
          <p:grpSpPr>
            <a:xfrm>
              <a:off x="4305565" y="2050724"/>
              <a:ext cx="731484" cy="585187"/>
              <a:chOff x="1550163" y="4742"/>
              <a:chExt cx="731484" cy="585187"/>
            </a:xfrm>
          </p:grpSpPr>
          <p:sp>
            <p:nvSpPr>
              <p:cNvPr id="13" name="Rounded Rectangle 12"/>
              <p:cNvSpPr/>
              <p:nvPr/>
            </p:nvSpPr>
            <p:spPr>
              <a:xfrm>
                <a:off x="1550163" y="4742"/>
                <a:ext cx="731484" cy="585187"/>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4" name="Rounded Rectangle 10"/>
              <p:cNvSpPr/>
              <p:nvPr/>
            </p:nvSpPr>
            <p:spPr>
              <a:xfrm>
                <a:off x="1567303" y="21882"/>
                <a:ext cx="697204" cy="55090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335" tIns="13335" rIns="13335" bIns="13335" numCol="1" spcCol="1270" anchor="ctr" anchorCtr="0">
                <a:noAutofit/>
              </a:bodyPr>
              <a:lstStyle/>
              <a:p>
                <a:pPr lvl="0" algn="ctr" defTabSz="311150">
                  <a:lnSpc>
                    <a:spcPct val="90000"/>
                  </a:lnSpc>
                  <a:spcBef>
                    <a:spcPct val="0"/>
                  </a:spcBef>
                  <a:spcAft>
                    <a:spcPct val="35000"/>
                  </a:spcAft>
                </a:pPr>
                <a:r>
                  <a:rPr lang="en-US" sz="700" kern="1200" dirty="0" smtClean="0"/>
                  <a:t>PS Strategies</a:t>
                </a:r>
                <a:endParaRPr lang="en-US" sz="700" kern="1200" dirty="0"/>
              </a:p>
            </p:txBody>
          </p:sp>
        </p:grpSp>
      </p:grpSp>
    </p:spTree>
    <p:extLst>
      <p:ext uri="{BB962C8B-B14F-4D97-AF65-F5344CB8AC3E}">
        <p14:creationId xmlns:p14="http://schemas.microsoft.com/office/powerpoint/2010/main" val="17463918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1"/>
          <p:cNvSpPr>
            <a:spLocks noGrp="1"/>
          </p:cNvSpPr>
          <p:nvPr>
            <p:ph idx="1"/>
          </p:nvPr>
        </p:nvSpPr>
        <p:spPr>
          <a:xfrm>
            <a:off x="381000" y="1498956"/>
            <a:ext cx="8229600" cy="4191000"/>
          </a:xfrm>
        </p:spPr>
        <p:txBody>
          <a:bodyPr>
            <a:normAutofit/>
          </a:bodyPr>
          <a:lstStyle/>
          <a:p>
            <a:pPr>
              <a:buNone/>
            </a:pPr>
            <a:r>
              <a:rPr lang="en-US" sz="3200" dirty="0" smtClean="0">
                <a:latin typeface="Arial" charset="0"/>
              </a:rPr>
              <a:t>A </a:t>
            </a:r>
            <a:r>
              <a:rPr lang="en-US" sz="3200" dirty="0">
                <a:latin typeface="Arial" charset="0"/>
              </a:rPr>
              <a:t>Web site that rents DVDs charges a one-time fee of $7 to become a member of the site. It costs $3 to rent each DVD. Diana joined the site and spent a total of $61. How many DVDs did she rent?</a:t>
            </a:r>
          </a:p>
          <a:p>
            <a:pPr eaLnBrk="1" hangingPunct="1">
              <a:buFont typeface="Wingdings 2" charset="0"/>
              <a:buNone/>
            </a:pPr>
            <a:endParaRPr lang="en-US" sz="3200" dirty="0" smtClean="0">
              <a:latin typeface="Arial" charset="0"/>
            </a:endParaRPr>
          </a:p>
        </p:txBody>
      </p:sp>
      <p:sp>
        <p:nvSpPr>
          <p:cNvPr id="6" name="Content Placeholder 1"/>
          <p:cNvSpPr txBox="1">
            <a:spLocks/>
          </p:cNvSpPr>
          <p:nvPr/>
        </p:nvSpPr>
        <p:spPr bwMode="auto">
          <a:xfrm>
            <a:off x="5562600" y="6248400"/>
            <a:ext cx="3048000" cy="381000"/>
          </a:xfrm>
          <a:prstGeom prst="rect">
            <a:avLst/>
          </a:prstGeom>
          <a:noFill/>
          <a:ln w="9525">
            <a:noFill/>
            <a:miter lim="800000"/>
            <a:headEnd/>
            <a:tailEnd/>
          </a:ln>
        </p:spPr>
        <p:txBody>
          <a:bodyPr>
            <a:normAutofit/>
          </a:bodyPr>
          <a:lstStyle/>
          <a:p>
            <a:pPr marL="365760" indent="-256032" fontAlgn="auto">
              <a:spcBef>
                <a:spcPts val="700"/>
              </a:spcBef>
              <a:spcAft>
                <a:spcPts val="0"/>
              </a:spcAft>
              <a:buClr>
                <a:schemeClr val="tx2"/>
              </a:buClr>
              <a:buSzPct val="95000"/>
              <a:buFont typeface="Wingdings 3"/>
              <a:buNone/>
              <a:defRPr/>
            </a:pPr>
            <a:r>
              <a:rPr lang="en-US" sz="1600" dirty="0">
                <a:latin typeface="+mn-lt"/>
                <a:ea typeface="+mn-ea"/>
                <a:cs typeface="+mn-cs"/>
              </a:rPr>
              <a:t>From Holt Pre-Algebra, pg  46 </a:t>
            </a:r>
          </a:p>
        </p:txBody>
      </p:sp>
      <p:sp>
        <p:nvSpPr>
          <p:cNvPr id="4" name="Title 2"/>
          <p:cNvSpPr>
            <a:spLocks noGrp="1"/>
          </p:cNvSpPr>
          <p:nvPr>
            <p:ph type="title"/>
          </p:nvPr>
        </p:nvSpPr>
        <p:spPr>
          <a:xfrm>
            <a:off x="777240" y="304800"/>
            <a:ext cx="7543800" cy="914400"/>
          </a:xfrm>
        </p:spPr>
        <p:txBody>
          <a:bodyPr/>
          <a:lstStyle/>
          <a:p>
            <a:endParaRPr lang="en-US" dirty="0"/>
          </a:p>
        </p:txBody>
      </p:sp>
    </p:spTree>
    <p:extLst>
      <p:ext uri="{BB962C8B-B14F-4D97-AF65-F5344CB8AC3E}">
        <p14:creationId xmlns:p14="http://schemas.microsoft.com/office/powerpoint/2010/main" val="6649258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12750" y="460375"/>
            <a:ext cx="8064500" cy="4416425"/>
          </a:xfrm>
        </p:spPr>
        <p:txBody>
          <a:bodyPr>
            <a:normAutofit/>
          </a:bodyPr>
          <a:lstStyle/>
          <a:p>
            <a:pPr marL="18288" indent="0">
              <a:buNone/>
            </a:pPr>
            <a:endParaRPr lang="en-US" dirty="0" smtClean="0"/>
          </a:p>
          <a:p>
            <a:pPr marL="18288" indent="0">
              <a:buNone/>
            </a:pPr>
            <a:r>
              <a:rPr lang="en-US" u="sng" dirty="0" smtClean="0"/>
              <a:t>George </a:t>
            </a:r>
            <a:r>
              <a:rPr lang="en-US" u="sng" dirty="0" err="1" smtClean="0"/>
              <a:t>Pólya</a:t>
            </a:r>
            <a:endParaRPr lang="en-US" u="sng" dirty="0" smtClean="0"/>
          </a:p>
          <a:p>
            <a:pPr marL="18288" indent="0">
              <a:buNone/>
            </a:pPr>
            <a:r>
              <a:rPr lang="en-US" dirty="0" smtClean="0"/>
              <a:t>Understand the Problem</a:t>
            </a:r>
          </a:p>
          <a:p>
            <a:pPr marL="18288" indent="0">
              <a:buNone/>
            </a:pPr>
            <a:r>
              <a:rPr lang="en-US" dirty="0" smtClean="0"/>
              <a:t>Devise a Plan</a:t>
            </a:r>
          </a:p>
          <a:p>
            <a:pPr marL="18288" indent="0">
              <a:buNone/>
            </a:pPr>
            <a:r>
              <a:rPr lang="en-US" dirty="0" smtClean="0"/>
              <a:t>Carry out the Plan</a:t>
            </a:r>
          </a:p>
          <a:p>
            <a:pPr marL="18288" indent="0">
              <a:buNone/>
            </a:pPr>
            <a:r>
              <a:rPr lang="en-US" dirty="0" smtClean="0"/>
              <a:t>Look Back </a:t>
            </a:r>
          </a:p>
          <a:p>
            <a:pPr marL="18288" indent="0">
              <a:buNone/>
            </a:pPr>
            <a:endParaRPr lang="en-US" dirty="0"/>
          </a:p>
          <a:p>
            <a:pPr marL="18288" indent="0">
              <a:buNone/>
            </a:pPr>
            <a:r>
              <a:rPr lang="en-US" dirty="0" smtClean="0"/>
              <a:t>Activity: Read </a:t>
            </a:r>
            <a:r>
              <a:rPr lang="en-US" dirty="0"/>
              <a:t>Standard for Mathematical </a:t>
            </a:r>
            <a:r>
              <a:rPr lang="en-US" dirty="0" err="1"/>
              <a:t>Pratice</a:t>
            </a:r>
            <a:r>
              <a:rPr lang="en-US" dirty="0"/>
              <a:t> (SMP) #</a:t>
            </a:r>
            <a:r>
              <a:rPr lang="en-US" dirty="0" smtClean="0"/>
              <a:t>1.</a:t>
            </a:r>
            <a:endParaRPr lang="en-US" dirty="0"/>
          </a:p>
          <a:p>
            <a:pPr marL="18288" indent="0">
              <a:buNone/>
            </a:pPr>
            <a:r>
              <a:rPr lang="en-US" dirty="0" smtClean="0"/>
              <a:t>Identify correlations between </a:t>
            </a:r>
            <a:r>
              <a:rPr lang="en-US" u="sng" dirty="0" err="1" smtClean="0"/>
              <a:t>Pólya’s</a:t>
            </a:r>
            <a:r>
              <a:rPr lang="en-US" dirty="0" smtClean="0"/>
              <a:t> research and SMP 1.</a:t>
            </a:r>
            <a:endParaRPr lang="en-US" dirty="0"/>
          </a:p>
        </p:txBody>
      </p:sp>
      <p:sp>
        <p:nvSpPr>
          <p:cNvPr id="3" name="Title 2"/>
          <p:cNvSpPr>
            <a:spLocks noGrp="1"/>
          </p:cNvSpPr>
          <p:nvPr>
            <p:ph type="title"/>
          </p:nvPr>
        </p:nvSpPr>
        <p:spPr/>
        <p:txBody>
          <a:bodyPr/>
          <a:lstStyle/>
          <a:p>
            <a:r>
              <a:rPr lang="en-US" dirty="0" smtClean="0"/>
              <a:t>Problem Solving Process</a:t>
            </a:r>
            <a:endParaRPr lang="en-US" dirty="0"/>
          </a:p>
        </p:txBody>
      </p:sp>
    </p:spTree>
    <p:extLst>
      <p:ext uri="{BB962C8B-B14F-4D97-AF65-F5344CB8AC3E}">
        <p14:creationId xmlns:p14="http://schemas.microsoft.com/office/powerpoint/2010/main" val="25057822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944562"/>
          </a:xfrm>
        </p:spPr>
        <p:txBody>
          <a:bodyPr>
            <a:normAutofit/>
          </a:bodyPr>
          <a:lstStyle/>
          <a:p>
            <a:pPr eaLnBrk="1" fontAlgn="auto" hangingPunct="1">
              <a:spcAft>
                <a:spcPts val="0"/>
              </a:spcAft>
              <a:defRPr/>
            </a:pPr>
            <a:r>
              <a:rPr lang="en-US" dirty="0" smtClean="0">
                <a:solidFill>
                  <a:schemeClr val="tx2">
                    <a:satMod val="200000"/>
                  </a:schemeClr>
                </a:solidFill>
                <a:ea typeface="+mj-ea"/>
                <a:cs typeface="+mj-cs"/>
              </a:rPr>
              <a:t>Problem Solving Strategies</a:t>
            </a:r>
            <a:endParaRPr lang="en-US" dirty="0">
              <a:solidFill>
                <a:schemeClr val="tx2">
                  <a:satMod val="200000"/>
                </a:schemeClr>
              </a:solidFill>
              <a:ea typeface="+mj-ea"/>
              <a:cs typeface="+mj-cs"/>
            </a:endParaRPr>
          </a:p>
        </p:txBody>
      </p:sp>
      <p:sp>
        <p:nvSpPr>
          <p:cNvPr id="2" name="Content Placeholder 1"/>
          <p:cNvSpPr>
            <a:spLocks noGrp="1"/>
          </p:cNvSpPr>
          <p:nvPr>
            <p:ph idx="1"/>
          </p:nvPr>
        </p:nvSpPr>
        <p:spPr>
          <a:xfrm>
            <a:off x="0" y="6477000"/>
            <a:ext cx="1981200" cy="381000"/>
          </a:xfrm>
        </p:spPr>
        <p:txBody>
          <a:bodyPr>
            <a:normAutofit fontScale="70000" lnSpcReduction="20000"/>
          </a:bodyPr>
          <a:lstStyle/>
          <a:p>
            <a:pPr marL="365760" indent="-256032" eaLnBrk="1" fontAlgn="auto" hangingPunct="1">
              <a:spcAft>
                <a:spcPts val="0"/>
              </a:spcAft>
              <a:buFont typeface="Wingdings 3"/>
              <a:buNone/>
              <a:defRPr/>
            </a:pPr>
            <a:r>
              <a:rPr lang="en-US" sz="1600" dirty="0" smtClean="0">
                <a:ea typeface="+mn-ea"/>
                <a:cs typeface="+mn-cs"/>
              </a:rPr>
              <a:t>From enVision PS Handbook</a:t>
            </a:r>
            <a:endParaRPr lang="en-US" sz="1600" dirty="0">
              <a:ea typeface="+mn-ea"/>
              <a:cs typeface="+mn-cs"/>
            </a:endParaRPr>
          </a:p>
        </p:txBody>
      </p:sp>
      <p:pic>
        <p:nvPicPr>
          <p:cNvPr id="17411"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85800" y="1981200"/>
            <a:ext cx="2209800" cy="95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412" name="Group 3"/>
          <p:cNvGrpSpPr>
            <a:grpSpLocks/>
          </p:cNvGrpSpPr>
          <p:nvPr/>
        </p:nvGrpSpPr>
        <p:grpSpPr bwMode="auto">
          <a:xfrm>
            <a:off x="3034488" y="1143000"/>
            <a:ext cx="1752600" cy="990600"/>
            <a:chOff x="1065" y="8087"/>
            <a:chExt cx="7980" cy="3318"/>
          </a:xfrm>
        </p:grpSpPr>
        <p:pic>
          <p:nvPicPr>
            <p:cNvPr id="17431"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110" y="8702"/>
              <a:ext cx="7785" cy="2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2" name="Picture 5"/>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065" y="8087"/>
              <a:ext cx="7980"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7413" name="Group 6"/>
          <p:cNvGrpSpPr>
            <a:grpSpLocks/>
          </p:cNvGrpSpPr>
          <p:nvPr/>
        </p:nvGrpSpPr>
        <p:grpSpPr bwMode="auto">
          <a:xfrm>
            <a:off x="3352800" y="3810000"/>
            <a:ext cx="1752600" cy="1371600"/>
            <a:chOff x="1230" y="1922"/>
            <a:chExt cx="7980" cy="3332"/>
          </a:xfrm>
        </p:grpSpPr>
        <p:pic>
          <p:nvPicPr>
            <p:cNvPr id="17429" name="Picture 7"/>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230" y="1922"/>
              <a:ext cx="7980"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0" name="Picture 8"/>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1230" y="2522"/>
              <a:ext cx="7860" cy="2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7414" name="Group 9"/>
          <p:cNvGrpSpPr>
            <a:grpSpLocks/>
          </p:cNvGrpSpPr>
          <p:nvPr/>
        </p:nvGrpSpPr>
        <p:grpSpPr bwMode="auto">
          <a:xfrm>
            <a:off x="304800" y="3352800"/>
            <a:ext cx="2209800" cy="1143000"/>
            <a:chOff x="1005" y="6930"/>
            <a:chExt cx="7980" cy="4978"/>
          </a:xfrm>
        </p:grpSpPr>
        <p:pic>
          <p:nvPicPr>
            <p:cNvPr id="17427" name="Picture 10"/>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1005" y="6930"/>
              <a:ext cx="7980"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8" name="Picture 11"/>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1005" y="7530"/>
              <a:ext cx="7800" cy="4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7415" name="Group 12"/>
          <p:cNvGrpSpPr>
            <a:grpSpLocks/>
          </p:cNvGrpSpPr>
          <p:nvPr/>
        </p:nvGrpSpPr>
        <p:grpSpPr bwMode="auto">
          <a:xfrm>
            <a:off x="3581400" y="2362200"/>
            <a:ext cx="2590800" cy="1219200"/>
            <a:chOff x="870" y="8079"/>
            <a:chExt cx="8655" cy="3483"/>
          </a:xfrm>
        </p:grpSpPr>
        <p:pic>
          <p:nvPicPr>
            <p:cNvPr id="17425" name="Picture 13"/>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1080" y="8079"/>
              <a:ext cx="8445"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6" name="Picture 14"/>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870" y="8679"/>
              <a:ext cx="8475" cy="2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7416" name="Picture 15"/>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6392863" y="1524000"/>
            <a:ext cx="2370137"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7" name="Picture 16"/>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3962400" y="5562600"/>
            <a:ext cx="1728788"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418" name="Group 17"/>
          <p:cNvGrpSpPr>
            <a:grpSpLocks/>
          </p:cNvGrpSpPr>
          <p:nvPr/>
        </p:nvGrpSpPr>
        <p:grpSpPr bwMode="auto">
          <a:xfrm>
            <a:off x="6781800" y="3505200"/>
            <a:ext cx="1905000" cy="1066800"/>
            <a:chOff x="1140" y="1922"/>
            <a:chExt cx="8565" cy="3738"/>
          </a:xfrm>
        </p:grpSpPr>
        <p:pic>
          <p:nvPicPr>
            <p:cNvPr id="17423" name="Picture 18"/>
            <p:cNvPicPr>
              <a:picLocks noChangeAspect="1" noChangeArrowheads="1"/>
            </p:cNvPicPr>
            <p:nvPr/>
          </p:nvPicPr>
          <p:blipFill>
            <a:blip r:embed="rId14" cstate="email">
              <a:extLst>
                <a:ext uri="{28A0092B-C50C-407E-A947-70E740481C1C}">
                  <a14:useLocalDpi xmlns:a14="http://schemas.microsoft.com/office/drawing/2010/main" val="0"/>
                </a:ext>
              </a:extLst>
            </a:blip>
            <a:srcRect/>
            <a:stretch>
              <a:fillRect/>
            </a:stretch>
          </p:blipFill>
          <p:spPr bwMode="auto">
            <a:xfrm>
              <a:off x="1200" y="1922"/>
              <a:ext cx="8130"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4" name="Picture 19"/>
            <p:cNvPicPr>
              <a:picLocks noChangeAspect="1" noChangeArrowheads="1"/>
            </p:cNvPicPr>
            <p:nvPr/>
          </p:nvPicPr>
          <p:blipFill>
            <a:blip r:embed="rId15" cstate="email">
              <a:extLst>
                <a:ext uri="{28A0092B-C50C-407E-A947-70E740481C1C}">
                  <a14:useLocalDpi xmlns:a14="http://schemas.microsoft.com/office/drawing/2010/main" val="0"/>
                </a:ext>
              </a:extLst>
            </a:blip>
            <a:srcRect/>
            <a:stretch>
              <a:fillRect/>
            </a:stretch>
          </p:blipFill>
          <p:spPr bwMode="auto">
            <a:xfrm>
              <a:off x="1140" y="2522"/>
              <a:ext cx="8565" cy="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7419" name="Picture 20"/>
          <p:cNvPicPr>
            <a:picLocks noChangeAspect="1" noChangeArrowheads="1"/>
          </p:cNvPicPr>
          <p:nvPr/>
        </p:nvPicPr>
        <p:blipFill>
          <a:blip r:embed="rId16" cstate="email">
            <a:extLst>
              <a:ext uri="{28A0092B-C50C-407E-A947-70E740481C1C}">
                <a14:useLocalDpi xmlns:a14="http://schemas.microsoft.com/office/drawing/2010/main" val="0"/>
              </a:ext>
            </a:extLst>
          </a:blip>
          <a:srcRect/>
          <a:stretch>
            <a:fillRect/>
          </a:stretch>
        </p:blipFill>
        <p:spPr bwMode="auto">
          <a:xfrm>
            <a:off x="6400800" y="5029200"/>
            <a:ext cx="2514600" cy="112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420" name="Group 21"/>
          <p:cNvGrpSpPr>
            <a:grpSpLocks/>
          </p:cNvGrpSpPr>
          <p:nvPr/>
        </p:nvGrpSpPr>
        <p:grpSpPr bwMode="auto">
          <a:xfrm>
            <a:off x="838200" y="4876800"/>
            <a:ext cx="2286000" cy="1447800"/>
            <a:chOff x="1185" y="2057"/>
            <a:chExt cx="8115" cy="3386"/>
          </a:xfrm>
        </p:grpSpPr>
        <p:pic>
          <p:nvPicPr>
            <p:cNvPr id="17421" name="Picture 22"/>
            <p:cNvPicPr>
              <a:picLocks noChangeAspect="1" noChangeArrowheads="1"/>
            </p:cNvPicPr>
            <p:nvPr/>
          </p:nvPicPr>
          <p:blipFill>
            <a:blip r:embed="rId17" cstate="email">
              <a:extLst>
                <a:ext uri="{28A0092B-C50C-407E-A947-70E740481C1C}">
                  <a14:useLocalDpi xmlns:a14="http://schemas.microsoft.com/office/drawing/2010/main" val="0"/>
                </a:ext>
              </a:extLst>
            </a:blip>
            <a:srcRect/>
            <a:stretch>
              <a:fillRect/>
            </a:stretch>
          </p:blipFill>
          <p:spPr bwMode="auto">
            <a:xfrm>
              <a:off x="1200" y="2557"/>
              <a:ext cx="7860" cy="2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2" name="Picture 23"/>
            <p:cNvPicPr>
              <a:picLocks noChangeAspect="1" noChangeArrowheads="1"/>
            </p:cNvPicPr>
            <p:nvPr/>
          </p:nvPicPr>
          <p:blipFill>
            <a:blip r:embed="rId18" cstate="email">
              <a:extLst>
                <a:ext uri="{28A0092B-C50C-407E-A947-70E740481C1C}">
                  <a14:useLocalDpi xmlns:a14="http://schemas.microsoft.com/office/drawing/2010/main" val="0"/>
                </a:ext>
              </a:extLst>
            </a:blip>
            <a:srcRect/>
            <a:stretch>
              <a:fillRect/>
            </a:stretch>
          </p:blipFill>
          <p:spPr bwMode="auto">
            <a:xfrm>
              <a:off x="1185" y="2057"/>
              <a:ext cx="8115" cy="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55166767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Elemental.thmx</Template>
  <TotalTime>1232</TotalTime>
  <Words>1456</Words>
  <Application>Microsoft Office PowerPoint</Application>
  <PresentationFormat>On-screen Show (4:3)</PresentationFormat>
  <Paragraphs>216</Paragraphs>
  <Slides>20</Slides>
  <Notes>18</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Elemental</vt:lpstr>
      <vt:lpstr>Problem Solving</vt:lpstr>
      <vt:lpstr>Problem Solving Desired Reality</vt:lpstr>
      <vt:lpstr>“Problem”</vt:lpstr>
      <vt:lpstr>Real World  Problem Solving and Teaching Problem Solving</vt:lpstr>
      <vt:lpstr>Teacher Tools to Develop Problem Solving Skills</vt:lpstr>
      <vt:lpstr>Objectives</vt:lpstr>
      <vt:lpstr>PowerPoint Presentation</vt:lpstr>
      <vt:lpstr>Problem Solving Process</vt:lpstr>
      <vt:lpstr>Problem Solving Strategies</vt:lpstr>
      <vt:lpstr>Problem Solving Strategies</vt:lpstr>
      <vt:lpstr>PS Strategies Activity</vt:lpstr>
      <vt:lpstr>Metacognitive Questions for Students and Teachers</vt:lpstr>
      <vt:lpstr>Debriefing &amp; Action Plan</vt:lpstr>
      <vt:lpstr>Teaching Problem Solving Skills</vt:lpstr>
      <vt:lpstr>Ways to build PS skills</vt:lpstr>
      <vt:lpstr>PowerPoint Presentation</vt:lpstr>
      <vt:lpstr>One Method – PS Wall</vt:lpstr>
      <vt:lpstr>Building PS Culture</vt:lpstr>
      <vt:lpstr>Building a PS Environment</vt:lpstr>
      <vt:lpstr>Building a PS Environment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Problem Solving</dc:title>
  <dc:creator>Melanie Maxwell</dc:creator>
  <cp:lastModifiedBy>Samurai</cp:lastModifiedBy>
  <cp:revision>68</cp:revision>
  <cp:lastPrinted>2014-02-23T19:18:14Z</cp:lastPrinted>
  <dcterms:created xsi:type="dcterms:W3CDTF">2013-02-13T02:16:12Z</dcterms:created>
  <dcterms:modified xsi:type="dcterms:W3CDTF">2014-03-01T14:52:11Z</dcterms:modified>
</cp:coreProperties>
</file>